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FF"/>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autoAdjust="0"/>
    <p:restoredTop sz="94559" autoAdjust="0"/>
  </p:normalViewPr>
  <p:slideViewPr>
    <p:cSldViewPr>
      <p:cViewPr varScale="1">
        <p:scale>
          <a:sx n="72" d="100"/>
          <a:sy n="72" d="100"/>
        </p:scale>
        <p:origin x="606" y="72"/>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Энурмино</a:t>
            </a:r>
            <a:r>
              <a:rPr lang="ru-RU" dirty="0"/>
              <a:t> 4 218,2 </a:t>
            </a:r>
            <a:r>
              <a:rPr lang="ru-RU" dirty="0" err="1"/>
              <a:t>тыс.рублей</a:t>
            </a:r>
            <a:endParaRPr lang="ru-RU" dirty="0"/>
          </a:p>
        </c:rich>
      </c:tx>
      <c:layout>
        <c:manualLayout>
          <c:xMode val="edge"/>
          <c:yMode val="edge"/>
          <c:x val="0.14064293121327343"/>
          <c:y val="0.14983516570266811"/>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9.096733630729617E-3"/>
          <c:y val="0.3475480214654697"/>
          <c:w val="0.54974489059935605"/>
          <c:h val="0.62697427152816088"/>
        </c:manualLayout>
      </c:layout>
      <c:pie3DChart>
        <c:varyColors val="1"/>
        <c:ser>
          <c:idx val="0"/>
          <c:order val="0"/>
          <c:tx>
            <c:strRef>
              <c:f>Лист1!$B$1</c:f>
              <c:strCache>
                <c:ptCount val="1"/>
                <c:pt idx="0">
                  <c:v>Доходы бюджета МО сельское поселение </c:v>
                </c:pt>
              </c:strCache>
            </c:strRef>
          </c:tx>
          <c:dPt>
            <c:idx val="0"/>
            <c:bubble3D val="0"/>
            <c:extLst>
              <c:ext xmlns:c16="http://schemas.microsoft.com/office/drawing/2014/chart" uri="{C3380CC4-5D6E-409C-BE32-E72D297353CC}">
                <c16:uniqueId val="{00000000-F7C7-47D9-A26A-82DD55262A4E}"/>
              </c:ext>
            </c:extLst>
          </c:dPt>
          <c:dPt>
            <c:idx val="1"/>
            <c:bubble3D val="0"/>
            <c:extLst>
              <c:ext xmlns:c16="http://schemas.microsoft.com/office/drawing/2014/chart" uri="{C3380CC4-5D6E-409C-BE32-E72D297353CC}">
                <c16:uniqueId val="{00000001-F7C7-47D9-A26A-82DD55262A4E}"/>
              </c:ext>
            </c:extLst>
          </c:dPt>
          <c:dPt>
            <c:idx val="2"/>
            <c:bubble3D val="0"/>
            <c:extLst>
              <c:ext xmlns:c16="http://schemas.microsoft.com/office/drawing/2014/chart" uri="{C3380CC4-5D6E-409C-BE32-E72D297353CC}">
                <c16:uniqueId val="{00000002-F7C7-47D9-A26A-82DD55262A4E}"/>
              </c:ext>
            </c:extLst>
          </c:dPt>
          <c:dLbls>
            <c:dLbl>
              <c:idx val="0"/>
              <c:layout>
                <c:manualLayout>
                  <c:x val="-2.0095751079853352E-2"/>
                  <c:y val="-2.915893475099052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7C7-47D9-A26A-82DD55262A4E}"/>
                </c:ext>
              </c:extLst>
            </c:dLbl>
            <c:dLbl>
              <c:idx val="1"/>
              <c:layout>
                <c:manualLayout>
                  <c:x val="1.1410872292881813E-2"/>
                  <c:y val="-6.1083855122095014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C7-47D9-A26A-82DD55262A4E}"/>
                </c:ext>
              </c:extLst>
            </c:dLbl>
            <c:dLbl>
              <c:idx val="2"/>
              <c:layout>
                <c:manualLayout>
                  <c:x val="4.0523228754718782E-2"/>
                  <c:y val="-0.20996780179547619"/>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7C7-47D9-A26A-82DD55262A4E}"/>
                </c:ext>
              </c:extLst>
            </c:dLbl>
            <c:spPr>
              <a:noFill/>
              <a:ln w="25379">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2,87 %  Налоговые доходы</c:v>
                </c:pt>
                <c:pt idx="1">
                  <c:v>0,90 %  Неналоговые доходы</c:v>
                </c:pt>
                <c:pt idx="2">
                  <c:v>96,23 %  Безвозмездные поступления</c:v>
                </c:pt>
              </c:strCache>
            </c:strRef>
          </c:cat>
          <c:val>
            <c:numRef>
              <c:f>Лист1!$B$2:$B$4</c:f>
              <c:numCache>
                <c:formatCode>0.0</c:formatCode>
                <c:ptCount val="3"/>
                <c:pt idx="0">
                  <c:v>121.1</c:v>
                </c:pt>
                <c:pt idx="1">
                  <c:v>38</c:v>
                </c:pt>
                <c:pt idx="2">
                  <c:v>4059.1</c:v>
                </c:pt>
              </c:numCache>
            </c:numRef>
          </c:val>
          <c:extLst>
            <c:ext xmlns:c16="http://schemas.microsoft.com/office/drawing/2014/chart" uri="{C3380CC4-5D6E-409C-BE32-E72D297353CC}">
              <c16:uniqueId val="{00000003-F7C7-47D9-A26A-82DD55262A4E}"/>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4-F7C7-47D9-A26A-82DD55262A4E}"/>
              </c:ext>
            </c:extLst>
          </c:dPt>
          <c:dPt>
            <c:idx val="1"/>
            <c:bubble3D val="0"/>
            <c:extLst>
              <c:ext xmlns:c16="http://schemas.microsoft.com/office/drawing/2014/chart" uri="{C3380CC4-5D6E-409C-BE32-E72D297353CC}">
                <c16:uniqueId val="{00000005-F7C7-47D9-A26A-82DD55262A4E}"/>
              </c:ext>
            </c:extLst>
          </c:dPt>
          <c:dPt>
            <c:idx val="2"/>
            <c:bubble3D val="0"/>
            <c:extLst>
              <c:ext xmlns:c16="http://schemas.microsoft.com/office/drawing/2014/chart" uri="{C3380CC4-5D6E-409C-BE32-E72D297353CC}">
                <c16:uniqueId val="{00000006-F7C7-47D9-A26A-82DD55262A4E}"/>
              </c:ext>
            </c:extLst>
          </c:dPt>
          <c:cat>
            <c:strRef>
              <c:f>Лист1!$A$2:$A$4</c:f>
              <c:strCache>
                <c:ptCount val="3"/>
                <c:pt idx="0">
                  <c:v>2,87 %  Налоговые доходы</c:v>
                </c:pt>
                <c:pt idx="1">
                  <c:v>0,90 %  Неналоговые доходы</c:v>
                </c:pt>
                <c:pt idx="2">
                  <c:v>96,23 %  Безвозмездные поступления</c:v>
                </c:pt>
              </c:strCache>
            </c:strRef>
          </c:cat>
          <c:val>
            <c:numRef>
              <c:f>Лист1!$C$2:$C$4</c:f>
              <c:numCache>
                <c:formatCode>0.00</c:formatCode>
                <c:ptCount val="3"/>
                <c:pt idx="0">
                  <c:v>2.8708927978758711</c:v>
                </c:pt>
                <c:pt idx="1">
                  <c:v>0.90085818595609501</c:v>
                </c:pt>
                <c:pt idx="2">
                  <c:v>96.228249016168036</c:v>
                </c:pt>
              </c:numCache>
            </c:numRef>
          </c:val>
          <c:extLst>
            <c:ext xmlns:c16="http://schemas.microsoft.com/office/drawing/2014/chart" uri="{C3380CC4-5D6E-409C-BE32-E72D297353CC}">
              <c16:uniqueId val="{00000007-F7C7-47D9-A26A-82DD55262A4E}"/>
            </c:ext>
          </c:extLst>
        </c:ser>
        <c:dLbls>
          <c:showLegendKey val="0"/>
          <c:showVal val="0"/>
          <c:showCatName val="0"/>
          <c:showSerName val="0"/>
          <c:showPercent val="0"/>
          <c:showBubbleSize val="0"/>
          <c:showLeaderLines val="1"/>
        </c:dLbls>
      </c:pie3DChart>
      <c:spPr>
        <a:noFill/>
        <a:ln w="25379">
          <a:noFill/>
        </a:ln>
      </c:spPr>
    </c:plotArea>
    <c:legend>
      <c:legendPos val="r"/>
      <c:layout>
        <c:manualLayout>
          <c:xMode val="edge"/>
          <c:yMode val="edge"/>
          <c:x val="0.65526845957252233"/>
          <c:y val="0.39438587692462007"/>
          <c:w val="0.33643565380459484"/>
          <c:h val="0.36185244997241589"/>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c:v>
                </c:pt>
              </c:strCache>
            </c:strRef>
          </c:tx>
          <c:invertIfNegative val="0"/>
          <c:dLbls>
            <c:dLbl>
              <c:idx val="1"/>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9863-44B3-AFED-61EB2B8448AE}"/>
                </c:ext>
              </c:extLst>
            </c:dLbl>
            <c:spPr>
              <a:noFill/>
              <a:ln w="25383">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#,##0.00</c:formatCode>
                <c:ptCount val="4"/>
                <c:pt idx="0">
                  <c:v>2949.2</c:v>
                </c:pt>
                <c:pt idx="1">
                  <c:v>4451</c:v>
                </c:pt>
                <c:pt idx="2">
                  <c:v>4222.1000000000004</c:v>
                </c:pt>
                <c:pt idx="3">
                  <c:v>4218.2</c:v>
                </c:pt>
              </c:numCache>
            </c:numRef>
          </c:val>
          <c:extLst>
            <c:ext xmlns:c16="http://schemas.microsoft.com/office/drawing/2014/chart" uri="{C3380CC4-5D6E-409C-BE32-E72D297353CC}">
              <c16:uniqueId val="{00000001-77BA-405B-8F0F-653C490F1B41}"/>
            </c:ext>
          </c:extLst>
        </c:ser>
        <c:dLbls>
          <c:showLegendKey val="0"/>
          <c:showVal val="0"/>
          <c:showCatName val="0"/>
          <c:showSerName val="0"/>
          <c:showPercent val="0"/>
          <c:showBubbleSize val="0"/>
        </c:dLbls>
        <c:gapWidth val="100"/>
        <c:shape val="box"/>
        <c:axId val="91201536"/>
        <c:axId val="91203072"/>
        <c:axId val="0"/>
      </c:bar3DChart>
      <c:catAx>
        <c:axId val="91201536"/>
        <c:scaling>
          <c:orientation val="minMax"/>
        </c:scaling>
        <c:delete val="0"/>
        <c:axPos val="b"/>
        <c:numFmt formatCode="General" sourceLinked="1"/>
        <c:majorTickMark val="out"/>
        <c:minorTickMark val="none"/>
        <c:tickLblPos val="nextTo"/>
        <c:crossAx val="91203072"/>
        <c:crosses val="autoZero"/>
        <c:auto val="1"/>
        <c:lblAlgn val="ctr"/>
        <c:lblOffset val="100"/>
        <c:noMultiLvlLbl val="0"/>
      </c:catAx>
      <c:valAx>
        <c:axId val="91203072"/>
        <c:scaling>
          <c:orientation val="minMax"/>
        </c:scaling>
        <c:delete val="0"/>
        <c:axPos val="l"/>
        <c:majorGridlines/>
        <c:numFmt formatCode="#,##0.00" sourceLinked="1"/>
        <c:majorTickMark val="out"/>
        <c:minorTickMark val="none"/>
        <c:tickLblPos val="nextTo"/>
        <c:crossAx val="91201536"/>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налоговых доходов</c:v>
                </c:pt>
              </c:strCache>
            </c:strRef>
          </c:tx>
          <c:dPt>
            <c:idx val="0"/>
            <c:bubble3D val="0"/>
            <c:extLst>
              <c:ext xmlns:c16="http://schemas.microsoft.com/office/drawing/2014/chart" uri="{C3380CC4-5D6E-409C-BE32-E72D297353CC}">
                <c16:uniqueId val="{00000000-412B-4616-AB73-3E80184318F6}"/>
              </c:ext>
            </c:extLst>
          </c:dPt>
          <c:dPt>
            <c:idx val="1"/>
            <c:bubble3D val="0"/>
            <c:extLst>
              <c:ext xmlns:c16="http://schemas.microsoft.com/office/drawing/2014/chart" uri="{C3380CC4-5D6E-409C-BE32-E72D297353CC}">
                <c16:uniqueId val="{00000001-412B-4616-AB73-3E80184318F6}"/>
              </c:ext>
            </c:extLst>
          </c:dPt>
          <c:dPt>
            <c:idx val="2"/>
            <c:bubble3D val="0"/>
            <c:extLst>
              <c:ext xmlns:c16="http://schemas.microsoft.com/office/drawing/2014/chart" uri="{C3380CC4-5D6E-409C-BE32-E72D297353CC}">
                <c16:uniqueId val="{00000002-412B-4616-AB73-3E80184318F6}"/>
              </c:ext>
            </c:extLst>
          </c:dPt>
          <c:dLbls>
            <c:dLbl>
              <c:idx val="0"/>
              <c:layout>
                <c:manualLayout>
                  <c:x val="-0.13515875876237618"/>
                  <c:y val="-0.16596375729276935"/>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2B-4616-AB73-3E80184318F6}"/>
                </c:ext>
              </c:extLst>
            </c:dLbl>
            <c:dLbl>
              <c:idx val="1"/>
              <c:layout>
                <c:manualLayout>
                  <c:x val="0.12371415574609092"/>
                  <c:y val="2.893732206126167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12B-4616-AB73-3E80184318F6}"/>
                </c:ext>
              </c:extLst>
            </c:dLbl>
            <c:dLbl>
              <c:idx val="2"/>
              <c:layout>
                <c:manualLayout>
                  <c:x val="4.7580224065603242E-2"/>
                  <c:y val="9.021330897173765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12B-4616-AB73-3E80184318F6}"/>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2B-4616-AB73-3E80184318F6}"/>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2B-4616-AB73-3E80184318F6}"/>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2B-4616-AB73-3E80184318F6}"/>
                </c:ext>
              </c:extLst>
            </c:dLbl>
            <c:spPr>
              <a:noFill/>
              <a:ln w="2537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3"/>
                <c:pt idx="0">
                  <c:v>73,16 %  Налог на доходы физических лиц</c:v>
                </c:pt>
                <c:pt idx="1">
                  <c:v>18,17 %  Земельный налог</c:v>
                </c:pt>
                <c:pt idx="2">
                  <c:v>8,67 %  Государственная пошлина</c:v>
                </c:pt>
              </c:strCache>
            </c:strRef>
          </c:cat>
          <c:val>
            <c:numRef>
              <c:f>Лист1!$B$2:$B$7</c:f>
              <c:numCache>
                <c:formatCode>0.0</c:formatCode>
                <c:ptCount val="3"/>
                <c:pt idx="0" formatCode="General">
                  <c:v>88.6</c:v>
                </c:pt>
                <c:pt idx="1">
                  <c:v>22</c:v>
                </c:pt>
                <c:pt idx="2">
                  <c:v>10.5</c:v>
                </c:pt>
              </c:numCache>
            </c:numRef>
          </c:val>
          <c:extLst>
            <c:ext xmlns:c16="http://schemas.microsoft.com/office/drawing/2014/chart" uri="{C3380CC4-5D6E-409C-BE32-E72D297353CC}">
              <c16:uniqueId val="{00000006-412B-4616-AB73-3E80184318F6}"/>
            </c:ext>
          </c:extLst>
        </c:ser>
        <c:ser>
          <c:idx val="1"/>
          <c:order val="1"/>
          <c:tx>
            <c:strRef>
              <c:f>Лист1!$C$1</c:f>
              <c:strCache>
                <c:ptCount val="1"/>
                <c:pt idx="0">
                  <c:v>Столбец1</c:v>
                </c:pt>
              </c:strCache>
            </c:strRef>
          </c:tx>
          <c:dPt>
            <c:idx val="0"/>
            <c:bubble3D val="0"/>
            <c:extLst>
              <c:ext xmlns:c16="http://schemas.microsoft.com/office/drawing/2014/chart" uri="{C3380CC4-5D6E-409C-BE32-E72D297353CC}">
                <c16:uniqueId val="{00000007-412B-4616-AB73-3E80184318F6}"/>
              </c:ext>
            </c:extLst>
          </c:dPt>
          <c:dPt>
            <c:idx val="1"/>
            <c:bubble3D val="0"/>
            <c:extLst>
              <c:ext xmlns:c16="http://schemas.microsoft.com/office/drawing/2014/chart" uri="{C3380CC4-5D6E-409C-BE32-E72D297353CC}">
                <c16:uniqueId val="{00000008-412B-4616-AB73-3E80184318F6}"/>
              </c:ext>
            </c:extLst>
          </c:dPt>
          <c:dPt>
            <c:idx val="2"/>
            <c:bubble3D val="0"/>
            <c:extLst>
              <c:ext xmlns:c16="http://schemas.microsoft.com/office/drawing/2014/chart" uri="{C3380CC4-5D6E-409C-BE32-E72D297353CC}">
                <c16:uniqueId val="{00000009-412B-4616-AB73-3E80184318F6}"/>
              </c:ext>
            </c:extLst>
          </c:dPt>
          <c:cat>
            <c:strRef>
              <c:f>Лист1!$A$2:$A$7</c:f>
              <c:strCache>
                <c:ptCount val="3"/>
                <c:pt idx="0">
                  <c:v>73,16 %  Налог на доходы физических лиц</c:v>
                </c:pt>
                <c:pt idx="1">
                  <c:v>18,17 %  Земельный налог</c:v>
                </c:pt>
                <c:pt idx="2">
                  <c:v>8,67 %  Государственная пошлина</c:v>
                </c:pt>
              </c:strCache>
            </c:strRef>
          </c:cat>
          <c:val>
            <c:numRef>
              <c:f>Лист1!$C$2:$C$7</c:f>
              <c:numCache>
                <c:formatCode>0.00</c:formatCode>
                <c:ptCount val="3"/>
                <c:pt idx="0">
                  <c:v>73.162675474814193</c:v>
                </c:pt>
                <c:pt idx="1">
                  <c:v>18.166804293971925</c:v>
                </c:pt>
                <c:pt idx="2">
                  <c:v>8.6705202312138727</c:v>
                </c:pt>
              </c:numCache>
            </c:numRef>
          </c:val>
          <c:extLst>
            <c:ext xmlns:c16="http://schemas.microsoft.com/office/drawing/2014/chart" uri="{C3380CC4-5D6E-409C-BE32-E72D297353CC}">
              <c16:uniqueId val="{0000000A-412B-4616-AB73-3E80184318F6}"/>
            </c:ext>
          </c:extLst>
        </c:ser>
        <c:dLbls>
          <c:showLegendKey val="0"/>
          <c:showVal val="0"/>
          <c:showCatName val="0"/>
          <c:showSerName val="0"/>
          <c:showPercent val="0"/>
          <c:showBubbleSize val="0"/>
          <c:showLeaderLines val="1"/>
        </c:dLbls>
      </c:pie3DChart>
      <c:spPr>
        <a:noFill/>
        <a:ln w="25372">
          <a:noFill/>
        </a:ln>
      </c:spPr>
    </c:plotArea>
    <c:legend>
      <c:legendPos val="r"/>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extLst>
                <c:ext xmlns:c16="http://schemas.microsoft.com/office/drawing/2014/chart" uri="{C3380CC4-5D6E-409C-BE32-E72D297353CC}">
                  <c16:uniqueId val="{00000000-0C69-49BE-9915-92D5485C7FF5}"/>
                </c:ext>
              </c:extLst>
            </c:dLbl>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105.9</c:v>
                </c:pt>
                <c:pt idx="1">
                  <c:v>109.8</c:v>
                </c:pt>
                <c:pt idx="2">
                  <c:v>47.6</c:v>
                </c:pt>
                <c:pt idx="3">
                  <c:v>121.1</c:v>
                </c:pt>
              </c:numCache>
            </c:numRef>
          </c:val>
          <c:extLst>
            <c:ext xmlns:c16="http://schemas.microsoft.com/office/drawing/2014/chart" uri="{C3380CC4-5D6E-409C-BE32-E72D297353CC}">
              <c16:uniqueId val="{00000001-BE8A-414A-A77C-B15B79C6FE3B}"/>
            </c:ext>
          </c:extLst>
        </c:ser>
        <c:dLbls>
          <c:showLegendKey val="0"/>
          <c:showVal val="0"/>
          <c:showCatName val="0"/>
          <c:showSerName val="0"/>
          <c:showPercent val="0"/>
          <c:showBubbleSize val="0"/>
        </c:dLbls>
        <c:gapWidth val="100"/>
        <c:shape val="box"/>
        <c:axId val="99354496"/>
        <c:axId val="99356032"/>
        <c:axId val="0"/>
      </c:bar3DChart>
      <c:catAx>
        <c:axId val="99354496"/>
        <c:scaling>
          <c:orientation val="minMax"/>
        </c:scaling>
        <c:delete val="0"/>
        <c:axPos val="b"/>
        <c:numFmt formatCode="General" sourceLinked="1"/>
        <c:majorTickMark val="out"/>
        <c:minorTickMark val="none"/>
        <c:tickLblPos val="nextTo"/>
        <c:crossAx val="99356032"/>
        <c:crosses val="autoZero"/>
        <c:auto val="1"/>
        <c:lblAlgn val="ctr"/>
        <c:lblOffset val="100"/>
        <c:noMultiLvlLbl val="0"/>
      </c:catAx>
      <c:valAx>
        <c:axId val="99356032"/>
        <c:scaling>
          <c:orientation val="minMax"/>
        </c:scaling>
        <c:delete val="0"/>
        <c:axPos val="l"/>
        <c:majorGridlines/>
        <c:numFmt formatCode="#,##0.0" sourceLinked="1"/>
        <c:majorTickMark val="out"/>
        <c:minorTickMark val="none"/>
        <c:tickLblPos val="nextTo"/>
        <c:crossAx val="99354496"/>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General</c:formatCode>
                <c:ptCount val="4"/>
                <c:pt idx="0" formatCode="0.0">
                  <c:v>63.1</c:v>
                </c:pt>
                <c:pt idx="1">
                  <c:v>60.4</c:v>
                </c:pt>
                <c:pt idx="2" formatCode="0.0">
                  <c:v>37.299999999999997</c:v>
                </c:pt>
                <c:pt idx="3" formatCode="0.0">
                  <c:v>38</c:v>
                </c:pt>
              </c:numCache>
            </c:numRef>
          </c:val>
          <c:extLst>
            <c:ext xmlns:c16="http://schemas.microsoft.com/office/drawing/2014/chart" uri="{C3380CC4-5D6E-409C-BE32-E72D297353CC}">
              <c16:uniqueId val="{00000000-6FD1-44CA-BB4D-713B6597128B}"/>
            </c:ext>
          </c:extLst>
        </c:ser>
        <c:dLbls>
          <c:showLegendKey val="0"/>
          <c:showVal val="0"/>
          <c:showCatName val="0"/>
          <c:showSerName val="0"/>
          <c:showPercent val="0"/>
          <c:showBubbleSize val="0"/>
        </c:dLbls>
        <c:gapWidth val="100"/>
        <c:shape val="box"/>
        <c:axId val="100659968"/>
        <c:axId val="100661504"/>
        <c:axId val="0"/>
      </c:bar3DChart>
      <c:catAx>
        <c:axId val="100659968"/>
        <c:scaling>
          <c:orientation val="minMax"/>
        </c:scaling>
        <c:delete val="0"/>
        <c:axPos val="b"/>
        <c:numFmt formatCode="General" sourceLinked="1"/>
        <c:majorTickMark val="out"/>
        <c:minorTickMark val="none"/>
        <c:tickLblPos val="nextTo"/>
        <c:crossAx val="100661504"/>
        <c:crosses val="autoZero"/>
        <c:auto val="1"/>
        <c:lblAlgn val="ctr"/>
        <c:lblOffset val="100"/>
        <c:noMultiLvlLbl val="0"/>
      </c:catAx>
      <c:valAx>
        <c:axId val="100661504"/>
        <c:scaling>
          <c:orientation val="minMax"/>
        </c:scaling>
        <c:delete val="0"/>
        <c:axPos val="l"/>
        <c:majorGridlines/>
        <c:numFmt formatCode="0.0" sourceLinked="1"/>
        <c:majorTickMark val="out"/>
        <c:minorTickMark val="none"/>
        <c:tickLblPos val="nextTo"/>
        <c:crossAx val="100659968"/>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безвозмездных поступлений</c:v>
                </c:pt>
              </c:strCache>
            </c:strRef>
          </c:tx>
          <c:dPt>
            <c:idx val="0"/>
            <c:bubble3D val="0"/>
            <c:extLst>
              <c:ext xmlns:c16="http://schemas.microsoft.com/office/drawing/2014/chart" uri="{C3380CC4-5D6E-409C-BE32-E72D297353CC}">
                <c16:uniqueId val="{00000000-25CC-42C4-B74E-93AE0A3F2290}"/>
              </c:ext>
            </c:extLst>
          </c:dPt>
          <c:dPt>
            <c:idx val="1"/>
            <c:bubble3D val="0"/>
            <c:extLst>
              <c:ext xmlns:c16="http://schemas.microsoft.com/office/drawing/2014/chart" uri="{C3380CC4-5D6E-409C-BE32-E72D297353CC}">
                <c16:uniqueId val="{00000001-25CC-42C4-B74E-93AE0A3F2290}"/>
              </c:ext>
            </c:extLst>
          </c:dPt>
          <c:dPt>
            <c:idx val="2"/>
            <c:bubble3D val="0"/>
            <c:extLst>
              <c:ext xmlns:c16="http://schemas.microsoft.com/office/drawing/2014/chart" uri="{C3380CC4-5D6E-409C-BE32-E72D297353CC}">
                <c16:uniqueId val="{00000002-25CC-42C4-B74E-93AE0A3F2290}"/>
              </c:ext>
            </c:extLst>
          </c:dPt>
          <c:dLbls>
            <c:dLbl>
              <c:idx val="0"/>
              <c:layout>
                <c:manualLayout>
                  <c:x val="-0.15610924430624515"/>
                  <c:y val="-0.244460124572270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CC-42C4-B74E-93AE0A3F2290}"/>
                </c:ext>
              </c:extLst>
            </c:dLbl>
            <c:dLbl>
              <c:idx val="1"/>
              <c:layout>
                <c:manualLayout>
                  <c:x val="0.10191082802547771"/>
                  <c:y val="2.7214126508774993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CC-42C4-B74E-93AE0A3F2290}"/>
                </c:ext>
              </c:extLst>
            </c:dLbl>
            <c:dLbl>
              <c:idx val="2"/>
              <c:layout>
                <c:manualLayout>
                  <c:x val="0.10734362026402751"/>
                  <c:y val="0.11081726082204243"/>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5CC-42C4-B74E-93AE0A3F2290}"/>
                </c:ext>
              </c:extLst>
            </c:dLbl>
            <c:dLbl>
              <c:idx val="3"/>
              <c:layout>
                <c:manualLayout>
                  <c:x val="7.0710094058396844E-2"/>
                  <c:y val="-2.9034291305916081E-2"/>
                </c:manualLayout>
              </c:layout>
              <c:spPr/>
              <c:txPr>
                <a:bodyPr/>
                <a:lstStyle/>
                <a:p>
                  <a:pPr>
                    <a:defRPr/>
                  </a:pPr>
                  <a:endParaRPr lang="ru-RU"/>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CC-42C4-B74E-93AE0A3F2290}"/>
                </c:ext>
              </c:extLst>
            </c:dLbl>
            <c:spPr>
              <a:noFill/>
              <a:ln w="25352">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Лист1!$A$2:$A$4</c:f>
              <c:strCache>
                <c:ptCount val="3"/>
                <c:pt idx="0">
                  <c:v>77,7 % Дотация на выравнивание бюджетной обеспеченности</c:v>
                </c:pt>
                <c:pt idx="1">
                  <c:v>8,0 % Субвенция на осуществление первичного воинского учета</c:v>
                </c:pt>
                <c:pt idx="2">
                  <c:v>14,3 % Иные межбюджетные трансферты</c:v>
                </c:pt>
              </c:strCache>
            </c:strRef>
          </c:cat>
          <c:val>
            <c:numRef>
              <c:f>Лист1!$B$2:$B$4</c:f>
              <c:numCache>
                <c:formatCode>0.0</c:formatCode>
                <c:ptCount val="3"/>
                <c:pt idx="0" formatCode="General">
                  <c:v>3152.9</c:v>
                </c:pt>
                <c:pt idx="1">
                  <c:v>324.2</c:v>
                </c:pt>
                <c:pt idx="2">
                  <c:v>582</c:v>
                </c:pt>
              </c:numCache>
            </c:numRef>
          </c:val>
          <c:extLst>
            <c:ext xmlns:c16="http://schemas.microsoft.com/office/drawing/2014/chart" uri="{C3380CC4-5D6E-409C-BE32-E72D297353CC}">
              <c16:uniqueId val="{00000004-25CC-42C4-B74E-93AE0A3F229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25CC-42C4-B74E-93AE0A3F2290}"/>
              </c:ext>
            </c:extLst>
          </c:dPt>
          <c:dPt>
            <c:idx val="1"/>
            <c:bubble3D val="0"/>
            <c:extLst>
              <c:ext xmlns:c16="http://schemas.microsoft.com/office/drawing/2014/chart" uri="{C3380CC4-5D6E-409C-BE32-E72D297353CC}">
                <c16:uniqueId val="{00000006-25CC-42C4-B74E-93AE0A3F2290}"/>
              </c:ext>
            </c:extLst>
          </c:dPt>
          <c:dPt>
            <c:idx val="2"/>
            <c:bubble3D val="0"/>
            <c:extLst>
              <c:ext xmlns:c16="http://schemas.microsoft.com/office/drawing/2014/chart" uri="{C3380CC4-5D6E-409C-BE32-E72D297353CC}">
                <c16:uniqueId val="{00000007-25CC-42C4-B74E-93AE0A3F2290}"/>
              </c:ext>
            </c:extLst>
          </c:dPt>
          <c:cat>
            <c:strRef>
              <c:f>Лист1!$A$2:$A$4</c:f>
              <c:strCache>
                <c:ptCount val="3"/>
                <c:pt idx="0">
                  <c:v>77,7 % Дотация на выравнивание бюджетной обеспеченности</c:v>
                </c:pt>
                <c:pt idx="1">
                  <c:v>8,0 % Субвенция на осуществление первичного воинского учета</c:v>
                </c:pt>
                <c:pt idx="2">
                  <c:v>14,3 % Иные межбюджетные трансферты</c:v>
                </c:pt>
              </c:strCache>
            </c:strRef>
          </c:cat>
          <c:val>
            <c:numRef>
              <c:f>Лист1!$C$2:$C$4</c:f>
              <c:numCache>
                <c:formatCode>0.0</c:formatCode>
                <c:ptCount val="3"/>
                <c:pt idx="0">
                  <c:v>77.674854031681903</c:v>
                </c:pt>
                <c:pt idx="1">
                  <c:v>7.9869921903870305</c:v>
                </c:pt>
                <c:pt idx="2">
                  <c:v>14.338153777931067</c:v>
                </c:pt>
              </c:numCache>
            </c:numRef>
          </c:val>
          <c:extLst>
            <c:ext xmlns:c16="http://schemas.microsoft.com/office/drawing/2014/chart" uri="{C3380CC4-5D6E-409C-BE32-E72D297353CC}">
              <c16:uniqueId val="{00000008-25CC-42C4-B74E-93AE0A3F2290}"/>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5407046812679703"/>
          <c:y val="0.12289505711227437"/>
          <c:w val="0.33753202906900692"/>
          <c:h val="0.81997976509919501"/>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dLbl>
              <c:idx val="0"/>
              <c:layout>
                <c:manualLayout>
                  <c:x val="1.4154281670205236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BE3-4792-A39C-153DB2AD752C}"/>
                </c:ext>
              </c:extLst>
            </c:dLbl>
            <c:dLbl>
              <c:idx val="1"/>
              <c:layout>
                <c:manualLayout>
                  <c:x val="1.132342533616419E-2"/>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BE3-4792-A39C-153DB2AD752C}"/>
                </c:ext>
              </c:extLst>
            </c:dLbl>
            <c:dLbl>
              <c:idx val="2"/>
              <c:layout>
                <c:manualLayout>
                  <c:x val="9.9079971691436661E-3"/>
                  <c:y val="-3.142183817753338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BE3-4792-A39C-153DB2AD752C}"/>
                </c:ext>
              </c:extLst>
            </c:dLbl>
            <c:dLbl>
              <c:idx val="3"/>
              <c:layout>
                <c:manualLayout>
                  <c:x val="7.0771408351026181E-3"/>
                  <c:y val="-1.2568735271013355E-2"/>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BE3-4792-A39C-153DB2AD752C}"/>
                </c:ext>
              </c:extLst>
            </c:dLbl>
            <c:spPr>
              <a:noFill/>
              <a:ln w="25349">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formatCode="General">
                  <c:v>2780.2</c:v>
                </c:pt>
                <c:pt idx="1">
                  <c:v>4280.8</c:v>
                </c:pt>
                <c:pt idx="2">
                  <c:v>4137.2</c:v>
                </c:pt>
                <c:pt idx="3">
                  <c:v>4059.1</c:v>
                </c:pt>
              </c:numCache>
            </c:numRef>
          </c:val>
          <c:extLst>
            <c:ext xmlns:c16="http://schemas.microsoft.com/office/drawing/2014/chart" uri="{C3380CC4-5D6E-409C-BE32-E72D297353CC}">
              <c16:uniqueId val="{00000004-DBE3-4792-A39C-153DB2AD752C}"/>
            </c:ext>
          </c:extLst>
        </c:ser>
        <c:dLbls>
          <c:showLegendKey val="0"/>
          <c:showVal val="0"/>
          <c:showCatName val="0"/>
          <c:showSerName val="0"/>
          <c:showPercent val="0"/>
          <c:showBubbleSize val="0"/>
        </c:dLbls>
        <c:gapWidth val="100"/>
        <c:shape val="box"/>
        <c:axId val="118428416"/>
        <c:axId val="118429952"/>
        <c:axId val="0"/>
      </c:bar3DChart>
      <c:catAx>
        <c:axId val="118428416"/>
        <c:scaling>
          <c:orientation val="minMax"/>
        </c:scaling>
        <c:delete val="0"/>
        <c:axPos val="b"/>
        <c:numFmt formatCode="General" sourceLinked="1"/>
        <c:majorTickMark val="out"/>
        <c:minorTickMark val="none"/>
        <c:tickLblPos val="nextTo"/>
        <c:crossAx val="118429952"/>
        <c:crosses val="autoZero"/>
        <c:auto val="1"/>
        <c:lblAlgn val="ctr"/>
        <c:lblOffset val="100"/>
        <c:noMultiLvlLbl val="0"/>
      </c:catAx>
      <c:valAx>
        <c:axId val="118429952"/>
        <c:scaling>
          <c:orientation val="minMax"/>
        </c:scaling>
        <c:delete val="0"/>
        <c:axPos val="l"/>
        <c:majorGridlines/>
        <c:numFmt formatCode="General" sourceLinked="1"/>
        <c:majorTickMark val="out"/>
        <c:minorTickMark val="none"/>
        <c:tickLblPos val="nextTo"/>
        <c:crossAx val="118428416"/>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Энурмино</a:t>
            </a:r>
            <a:r>
              <a:rPr lang="ru-RU" dirty="0"/>
              <a:t> 4 218,2 </a:t>
            </a:r>
            <a:r>
              <a:rPr lang="ru-RU" dirty="0" err="1"/>
              <a:t>тыс.рублей</a:t>
            </a:r>
            <a:endParaRPr lang="ru-RU" dirty="0"/>
          </a:p>
        </c:rich>
      </c:tx>
      <c:layout>
        <c:manualLayout>
          <c:xMode val="edge"/>
          <c:yMode val="edge"/>
          <c:x val="0.12497449924022655"/>
          <c:y val="1.211026480129185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Энурмино 3 399,3 тыс.рублей</c:v>
                </c:pt>
              </c:strCache>
            </c:strRef>
          </c:tx>
          <c:dPt>
            <c:idx val="0"/>
            <c:bubble3D val="0"/>
            <c:extLst>
              <c:ext xmlns:c16="http://schemas.microsoft.com/office/drawing/2014/chart" uri="{C3380CC4-5D6E-409C-BE32-E72D297353CC}">
                <c16:uniqueId val="{00000000-0AE4-4DFF-BE25-A5E3FEE58170}"/>
              </c:ext>
            </c:extLst>
          </c:dPt>
          <c:dPt>
            <c:idx val="1"/>
            <c:bubble3D val="0"/>
            <c:extLst>
              <c:ext xmlns:c16="http://schemas.microsoft.com/office/drawing/2014/chart" uri="{C3380CC4-5D6E-409C-BE32-E72D297353CC}">
                <c16:uniqueId val="{00000001-0AE4-4DFF-BE25-A5E3FEE58170}"/>
              </c:ext>
            </c:extLst>
          </c:dPt>
          <c:dPt>
            <c:idx val="2"/>
            <c:bubble3D val="0"/>
            <c:extLst>
              <c:ext xmlns:c16="http://schemas.microsoft.com/office/drawing/2014/chart" uri="{C3380CC4-5D6E-409C-BE32-E72D297353CC}">
                <c16:uniqueId val="{00000002-0AE4-4DFF-BE25-A5E3FEE58170}"/>
              </c:ext>
            </c:extLst>
          </c:dPt>
          <c:dPt>
            <c:idx val="3"/>
            <c:bubble3D val="0"/>
            <c:extLst>
              <c:ext xmlns:c16="http://schemas.microsoft.com/office/drawing/2014/chart" uri="{C3380CC4-5D6E-409C-BE32-E72D297353CC}">
                <c16:uniqueId val="{00000003-0AE4-4DFF-BE25-A5E3FEE58170}"/>
              </c:ext>
            </c:extLst>
          </c:dPt>
          <c:dLbls>
            <c:spPr>
              <a:noFill/>
              <a:ln w="25364">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Лист1!$A$2:$A$7</c:f>
              <c:strCache>
                <c:ptCount val="4"/>
                <c:pt idx="0">
                  <c:v>65,3 % Общегосударственные вопросы</c:v>
                </c:pt>
                <c:pt idx="1">
                  <c:v>7,7 % Национальная оборона</c:v>
                </c:pt>
                <c:pt idx="2">
                  <c:v>12,6 % Национальная экономика</c:v>
                </c:pt>
                <c:pt idx="3">
                  <c:v>14,4 % Жилищно-коммунальное хозяйство</c:v>
                </c:pt>
              </c:strCache>
            </c:strRef>
          </c:cat>
          <c:val>
            <c:numRef>
              <c:f>Лист1!$B$2:$B$7</c:f>
              <c:numCache>
                <c:formatCode>0.0</c:formatCode>
                <c:ptCount val="4"/>
                <c:pt idx="0">
                  <c:v>2755.5</c:v>
                </c:pt>
                <c:pt idx="1">
                  <c:v>324.2</c:v>
                </c:pt>
                <c:pt idx="2">
                  <c:v>532</c:v>
                </c:pt>
                <c:pt idx="3" formatCode="General">
                  <c:v>606.5</c:v>
                </c:pt>
              </c:numCache>
            </c:numRef>
          </c:val>
          <c:extLst>
            <c:ext xmlns:c16="http://schemas.microsoft.com/office/drawing/2014/chart" uri="{C3380CC4-5D6E-409C-BE32-E72D297353CC}">
              <c16:uniqueId val="{00000004-0AE4-4DFF-BE25-A5E3FEE58170}"/>
            </c:ext>
          </c:extLst>
        </c:ser>
        <c:ser>
          <c:idx val="1"/>
          <c:order val="1"/>
          <c:tx>
            <c:strRef>
              <c:f>Лист1!$C$1</c:f>
              <c:strCache>
                <c:ptCount val="1"/>
                <c:pt idx="0">
                  <c:v>%</c:v>
                </c:pt>
              </c:strCache>
            </c:strRef>
          </c:tx>
          <c:dPt>
            <c:idx val="0"/>
            <c:bubble3D val="0"/>
            <c:extLst>
              <c:ext xmlns:c16="http://schemas.microsoft.com/office/drawing/2014/chart" uri="{C3380CC4-5D6E-409C-BE32-E72D297353CC}">
                <c16:uniqueId val="{00000005-0AE4-4DFF-BE25-A5E3FEE58170}"/>
              </c:ext>
            </c:extLst>
          </c:dPt>
          <c:dPt>
            <c:idx val="1"/>
            <c:bubble3D val="0"/>
            <c:extLst>
              <c:ext xmlns:c16="http://schemas.microsoft.com/office/drawing/2014/chart" uri="{C3380CC4-5D6E-409C-BE32-E72D297353CC}">
                <c16:uniqueId val="{00000006-0AE4-4DFF-BE25-A5E3FEE58170}"/>
              </c:ext>
            </c:extLst>
          </c:dPt>
          <c:dPt>
            <c:idx val="2"/>
            <c:bubble3D val="0"/>
            <c:extLst>
              <c:ext xmlns:c16="http://schemas.microsoft.com/office/drawing/2014/chart" uri="{C3380CC4-5D6E-409C-BE32-E72D297353CC}">
                <c16:uniqueId val="{00000007-0AE4-4DFF-BE25-A5E3FEE58170}"/>
              </c:ext>
            </c:extLst>
          </c:dPt>
          <c:dPt>
            <c:idx val="3"/>
            <c:bubble3D val="0"/>
            <c:extLst>
              <c:ext xmlns:c16="http://schemas.microsoft.com/office/drawing/2014/chart" uri="{C3380CC4-5D6E-409C-BE32-E72D297353CC}">
                <c16:uniqueId val="{00000008-0AE4-4DFF-BE25-A5E3FEE58170}"/>
              </c:ext>
            </c:extLst>
          </c:dPt>
          <c:cat>
            <c:strRef>
              <c:f>Лист1!$A$2:$A$7</c:f>
              <c:strCache>
                <c:ptCount val="4"/>
                <c:pt idx="0">
                  <c:v>65,3 % Общегосударственные вопросы</c:v>
                </c:pt>
                <c:pt idx="1">
                  <c:v>7,7 % Национальная оборона</c:v>
                </c:pt>
                <c:pt idx="2">
                  <c:v>12,6 % Национальная экономика</c:v>
                </c:pt>
                <c:pt idx="3">
                  <c:v>14,4 % Жилищно-коммунальное хозяйство</c:v>
                </c:pt>
              </c:strCache>
            </c:strRef>
          </c:cat>
          <c:val>
            <c:numRef>
              <c:f>Лист1!$C$2:$C$7</c:f>
              <c:numCache>
                <c:formatCode>0.0</c:formatCode>
                <c:ptCount val="4"/>
                <c:pt idx="0">
                  <c:v>65.324071879000527</c:v>
                </c:pt>
                <c:pt idx="1">
                  <c:v>7.6857427338675262</c:v>
                </c:pt>
                <c:pt idx="2">
                  <c:v>12.61201460338533</c:v>
                </c:pt>
                <c:pt idx="3">
                  <c:v>14.378170783746622</c:v>
                </c:pt>
              </c:numCache>
            </c:numRef>
          </c:val>
          <c:extLst>
            <c:ext xmlns:c16="http://schemas.microsoft.com/office/drawing/2014/chart" uri="{C3380CC4-5D6E-409C-BE32-E72D297353CC}">
              <c16:uniqueId val="{00000009-0AE4-4DFF-BE25-A5E3FEE58170}"/>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6737794799243565"/>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МО сельское поселение</c:v>
                </c:pt>
              </c:strCache>
            </c:strRef>
          </c:tx>
          <c:invertIfNegative val="0"/>
          <c:dLbls>
            <c:dLbl>
              <c:idx val="0"/>
              <c:layout>
                <c:manualLayout>
                  <c:x val="1.5694666498448005E-2"/>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A9B-4A63-9AB8-ED2D07F2E808}"/>
                </c:ext>
              </c:extLst>
            </c:dLbl>
            <c:dLbl>
              <c:idx val="1"/>
              <c:layout>
                <c:manualLayout>
                  <c:x val="1.2841090771457456E-2"/>
                  <c:y val="-5.3404539385847796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A9B-4A63-9AB8-ED2D07F2E808}"/>
                </c:ext>
              </c:extLst>
            </c:dLbl>
            <c:dLbl>
              <c:idx val="2"/>
              <c:layout>
                <c:manualLayout>
                  <c:x val="1.5694666498448005E-2"/>
                  <c:y val="-2.6702269692923898E-3"/>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A9B-4A63-9AB8-ED2D07F2E808}"/>
                </c:ext>
              </c:extLst>
            </c:dLbl>
            <c:dLbl>
              <c:idx val="3"/>
              <c:layout>
                <c:manualLayout>
                  <c:x val="8.5607271809716376E-3"/>
                  <c:y val="0"/>
                </c:manualLayout>
              </c:layout>
              <c:spPr/>
              <c:txPr>
                <a:bodyPr/>
                <a:lstStyle/>
                <a:p>
                  <a:pPr>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9B-4A63-9AB8-ED2D07F2E808}"/>
                </c:ext>
              </c:extLst>
            </c:dLbl>
            <c:spPr>
              <a:noFill/>
              <a:ln w="25362">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2021 год</c:v>
                </c:pt>
                <c:pt idx="1">
                  <c:v>2022 год</c:v>
                </c:pt>
                <c:pt idx="2">
                  <c:v>2023 год</c:v>
                </c:pt>
                <c:pt idx="3">
                  <c:v>2024 год</c:v>
                </c:pt>
              </c:strCache>
            </c:strRef>
          </c:cat>
          <c:val>
            <c:numRef>
              <c:f>Лист1!$B$2:$B$5</c:f>
              <c:numCache>
                <c:formatCode>0.0</c:formatCode>
                <c:ptCount val="4"/>
                <c:pt idx="0">
                  <c:v>2985.2</c:v>
                </c:pt>
                <c:pt idx="1">
                  <c:v>4852.1000000000004</c:v>
                </c:pt>
                <c:pt idx="2">
                  <c:v>4355.5</c:v>
                </c:pt>
                <c:pt idx="3">
                  <c:v>4218.2</c:v>
                </c:pt>
              </c:numCache>
            </c:numRef>
          </c:val>
          <c:extLst>
            <c:ext xmlns:c16="http://schemas.microsoft.com/office/drawing/2014/chart" uri="{C3380CC4-5D6E-409C-BE32-E72D297353CC}">
              <c16:uniqueId val="{00000004-9A9B-4A63-9AB8-ED2D07F2E808}"/>
            </c:ext>
          </c:extLst>
        </c:ser>
        <c:dLbls>
          <c:showLegendKey val="0"/>
          <c:showVal val="0"/>
          <c:showCatName val="0"/>
          <c:showSerName val="0"/>
          <c:showPercent val="0"/>
          <c:showBubbleSize val="0"/>
        </c:dLbls>
        <c:gapWidth val="100"/>
        <c:shape val="box"/>
        <c:axId val="130663936"/>
        <c:axId val="130665472"/>
        <c:axId val="0"/>
      </c:bar3DChart>
      <c:catAx>
        <c:axId val="130663936"/>
        <c:scaling>
          <c:orientation val="minMax"/>
        </c:scaling>
        <c:delete val="0"/>
        <c:axPos val="b"/>
        <c:numFmt formatCode="General" sourceLinked="1"/>
        <c:majorTickMark val="out"/>
        <c:minorTickMark val="none"/>
        <c:tickLblPos val="nextTo"/>
        <c:crossAx val="130665472"/>
        <c:crosses val="autoZero"/>
        <c:auto val="1"/>
        <c:lblAlgn val="ctr"/>
        <c:lblOffset val="100"/>
        <c:noMultiLvlLbl val="0"/>
      </c:catAx>
      <c:valAx>
        <c:axId val="130665472"/>
        <c:scaling>
          <c:orientation val="minMax"/>
        </c:scaling>
        <c:delete val="0"/>
        <c:axPos val="l"/>
        <c:majorGridlines/>
        <c:numFmt formatCode="0.0" sourceLinked="1"/>
        <c:majorTickMark val="out"/>
        <c:minorTickMark val="none"/>
        <c:tickLblPos val="nextTo"/>
        <c:crossAx val="130663936"/>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smtClean="0">
                <a:solidFill>
                  <a:srgbClr val="000000"/>
                </a:solidFill>
              </a:defRPr>
            </a:lvl1pPr>
          </a:lstStyle>
          <a:p>
            <a:pPr>
              <a:defRPr/>
            </a:pPr>
            <a:fld id="{0975CC3D-91E7-46A2-AA92-1D5CCC73E89E}" type="slidenum">
              <a:rPr lang="ru-RU" altLang="ru-RU"/>
              <a:pPr>
                <a:defRPr/>
              </a:pPr>
              <a:t>‹#›</a:t>
            </a:fld>
            <a:endParaRPr lang="ru-RU" altLang="ru-RU"/>
          </a:p>
        </p:txBody>
      </p:sp>
    </p:spTree>
    <p:extLst>
      <p:ext uri="{BB962C8B-B14F-4D97-AF65-F5344CB8AC3E}">
        <p14:creationId xmlns:p14="http://schemas.microsoft.com/office/powerpoint/2010/main" val="55829788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A52629A-F6C5-47A7-B388-A9DFB2FF6606}"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811AB78-58CE-403E-8656-9C797158C42F}"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ADFCF58-E03B-4102-A89A-A3736F6A46EA}"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1985A10-ED70-472C-90FB-664CE7137846}"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40E6158-56F1-4FDF-92D5-0F1AE53687EF}"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17B6AB6-0216-4165-A346-AA94928B22C2}"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AAABF8A-9460-4DB3-B5F6-DA8EEC3ADF7B}"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D44BD6D-1E21-4844-83E7-DE0E5D71A2E9}"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E9BA3A-1BAD-4158-832F-E32653D383CD}"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795C0A7-8B98-48E5-841E-2F45BF514FFE}"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C237AA0-99CB-4C33-A857-F310930AB34E}"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E4B2D6-74B2-49A1-8555-E6D30862D284}"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3A58BA4-FACE-4C88-AA97-0D024D4C7D35}"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5662941-62C5-49CE-B653-4658B453B0A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7AD7938-7D2D-422E-8165-A9230EB2A453}"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9F43F98-7D60-411F-B33A-05A51EA647C1}"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36C9CE0-AE6D-43DE-B901-99E4630129A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22F121-EEC7-4D61-AD5B-9ECC08295B95}"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26D83A-2BF6-4961-9E2A-CBD497DB0A83}"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B9CF349-CC5B-45C6-9578-D8642D81F355}"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53A16B-745E-496D-A72A-0C204E6AEE6F}"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314D822-1E04-44F1-9147-EE48FEF8B03E}"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5F51B18-EF57-4B58-B8F4-C4E96FE9E6C3}"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0425A25-3AAB-435D-80A9-AE6877B449C4}"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D65588-C268-40E2-A90F-CC7C9DF21198}"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85239298-0604-4756-84C0-0686CC2894AC}" type="slidenum">
              <a:rPr lang="ru-RU" altLang="ru-RU"/>
              <a:pPr>
                <a:defRPr/>
              </a:pPr>
              <a:t>‹#›</a:t>
            </a:fld>
            <a:endParaRPr lang="ru-RU" altLang="ru-RU"/>
          </a:p>
        </p:txBody>
      </p:sp>
    </p:spTree>
    <p:extLst>
      <p:ext uri="{BB962C8B-B14F-4D97-AF65-F5344CB8AC3E}">
        <p14:creationId xmlns:p14="http://schemas.microsoft.com/office/powerpoint/2010/main" val="377434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DAA6F83-FF06-47E2-82BF-6555BE3A08AD}" type="slidenum">
              <a:rPr lang="ru-RU" altLang="ru-RU"/>
              <a:pPr>
                <a:defRPr/>
              </a:pPr>
              <a:t>‹#›</a:t>
            </a:fld>
            <a:endParaRPr lang="ru-RU" altLang="ru-RU"/>
          </a:p>
        </p:txBody>
      </p:sp>
    </p:spTree>
    <p:extLst>
      <p:ext uri="{BB962C8B-B14F-4D97-AF65-F5344CB8AC3E}">
        <p14:creationId xmlns:p14="http://schemas.microsoft.com/office/powerpoint/2010/main" val="426754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CC6ABD7-D929-4ED7-9D2E-7CE81B8DF71F}" type="slidenum">
              <a:rPr lang="ru-RU" altLang="ru-RU"/>
              <a:pPr>
                <a:defRPr/>
              </a:pPr>
              <a:t>‹#›</a:t>
            </a:fld>
            <a:endParaRPr lang="ru-RU" altLang="ru-RU"/>
          </a:p>
        </p:txBody>
      </p:sp>
    </p:spTree>
    <p:extLst>
      <p:ext uri="{BB962C8B-B14F-4D97-AF65-F5344CB8AC3E}">
        <p14:creationId xmlns:p14="http://schemas.microsoft.com/office/powerpoint/2010/main" val="3630674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EEE11901-4A48-49FE-B950-402BF88256D7}" type="slidenum">
              <a:rPr lang="ru-RU" altLang="ru-RU"/>
              <a:pPr>
                <a:defRPr/>
              </a:pPr>
              <a:t>‹#›</a:t>
            </a:fld>
            <a:endParaRPr lang="ru-RU" altLang="ru-RU"/>
          </a:p>
        </p:txBody>
      </p:sp>
    </p:spTree>
    <p:extLst>
      <p:ext uri="{BB962C8B-B14F-4D97-AF65-F5344CB8AC3E}">
        <p14:creationId xmlns:p14="http://schemas.microsoft.com/office/powerpoint/2010/main" val="86549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815CA6E-A23F-41B1-88F9-C9768D53D33C}" type="slidenum">
              <a:rPr lang="ru-RU" altLang="ru-RU"/>
              <a:pPr>
                <a:defRPr/>
              </a:pPr>
              <a:t>‹#›</a:t>
            </a:fld>
            <a:endParaRPr lang="ru-RU" altLang="ru-RU"/>
          </a:p>
        </p:txBody>
      </p:sp>
    </p:spTree>
    <p:extLst>
      <p:ext uri="{BB962C8B-B14F-4D97-AF65-F5344CB8AC3E}">
        <p14:creationId xmlns:p14="http://schemas.microsoft.com/office/powerpoint/2010/main" val="1675458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76304052-6E1A-444E-A054-E713FBBF771D}" type="slidenum">
              <a:rPr lang="ru-RU" altLang="ru-RU"/>
              <a:pPr>
                <a:defRPr/>
              </a:pPr>
              <a:t>‹#›</a:t>
            </a:fld>
            <a:endParaRPr lang="ru-RU" altLang="ru-RU"/>
          </a:p>
        </p:txBody>
      </p:sp>
    </p:spTree>
    <p:extLst>
      <p:ext uri="{BB962C8B-B14F-4D97-AF65-F5344CB8AC3E}">
        <p14:creationId xmlns:p14="http://schemas.microsoft.com/office/powerpoint/2010/main" val="3829975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110CE6FE-C7E1-461D-B716-0672957222DE}" type="slidenum">
              <a:rPr lang="ru-RU" altLang="ru-RU"/>
              <a:pPr>
                <a:defRPr/>
              </a:pPr>
              <a:t>‹#›</a:t>
            </a:fld>
            <a:endParaRPr lang="ru-RU" altLang="ru-RU"/>
          </a:p>
        </p:txBody>
      </p:sp>
    </p:spTree>
    <p:extLst>
      <p:ext uri="{BB962C8B-B14F-4D97-AF65-F5344CB8AC3E}">
        <p14:creationId xmlns:p14="http://schemas.microsoft.com/office/powerpoint/2010/main" val="2922423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D3A3B977-14BD-4CCA-8E76-BD66FC19D146}" type="slidenum">
              <a:rPr lang="ru-RU" altLang="ru-RU"/>
              <a:pPr>
                <a:defRPr/>
              </a:pPr>
              <a:t>‹#›</a:t>
            </a:fld>
            <a:endParaRPr lang="ru-RU" altLang="ru-RU"/>
          </a:p>
        </p:txBody>
      </p:sp>
    </p:spTree>
    <p:extLst>
      <p:ext uri="{BB962C8B-B14F-4D97-AF65-F5344CB8AC3E}">
        <p14:creationId xmlns:p14="http://schemas.microsoft.com/office/powerpoint/2010/main" val="3263772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667C779A-EB1E-42E1-A3E8-0D21004E40E0}" type="slidenum">
              <a:rPr lang="ru-RU" altLang="ru-RU"/>
              <a:pPr>
                <a:defRPr/>
              </a:pPr>
              <a:t>‹#›</a:t>
            </a:fld>
            <a:endParaRPr lang="ru-RU" altLang="ru-RU"/>
          </a:p>
        </p:txBody>
      </p:sp>
    </p:spTree>
    <p:extLst>
      <p:ext uri="{BB962C8B-B14F-4D97-AF65-F5344CB8AC3E}">
        <p14:creationId xmlns:p14="http://schemas.microsoft.com/office/powerpoint/2010/main" val="29346061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798100E8-F5FA-472C-9761-A5D77C588581}" type="slidenum">
              <a:rPr lang="ru-RU" altLang="ru-RU"/>
              <a:pPr>
                <a:defRPr/>
              </a:pPr>
              <a:t>‹#›</a:t>
            </a:fld>
            <a:endParaRPr lang="ru-RU" altLang="ru-RU"/>
          </a:p>
        </p:txBody>
      </p:sp>
    </p:spTree>
    <p:extLst>
      <p:ext uri="{BB962C8B-B14F-4D97-AF65-F5344CB8AC3E}">
        <p14:creationId xmlns:p14="http://schemas.microsoft.com/office/powerpoint/2010/main" val="2047679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6742CF8D-5EC4-42D9-A815-8ADC63E80AC3}" type="slidenum">
              <a:rPr lang="ru-RU" altLang="ru-RU"/>
              <a:pPr>
                <a:defRPr/>
              </a:pPr>
              <a:t>‹#›</a:t>
            </a:fld>
            <a:endParaRPr lang="ru-RU" altLang="ru-RU"/>
          </a:p>
        </p:txBody>
      </p:sp>
    </p:spTree>
    <p:extLst>
      <p:ext uri="{BB962C8B-B14F-4D97-AF65-F5344CB8AC3E}">
        <p14:creationId xmlns:p14="http://schemas.microsoft.com/office/powerpoint/2010/main" val="359777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27D81709-AF45-4F56-8C4D-DDEC98790CAF}" type="slidenum">
              <a:rPr lang="ru-RU" altLang="ru-RU"/>
              <a:pPr>
                <a:defRPr/>
              </a:pPr>
              <a:t>‹#›</a:t>
            </a:fld>
            <a:endParaRPr lang="ru-RU" altLang="ru-RU"/>
          </a:p>
        </p:txBody>
      </p:sp>
    </p:spTree>
    <p:extLst>
      <p:ext uri="{BB962C8B-B14F-4D97-AF65-F5344CB8AC3E}">
        <p14:creationId xmlns:p14="http://schemas.microsoft.com/office/powerpoint/2010/main" val="1670043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CA48E359-FBBD-458D-A487-3737A168EF16}" type="slidenum">
              <a:rPr lang="ru-RU" altLang="ru-RU"/>
              <a:pPr>
                <a:defRPr/>
              </a:pPr>
              <a:t>‹#›</a:t>
            </a:fld>
            <a:endParaRPr lang="ru-RU" altLang="ru-RU"/>
          </a:p>
        </p:txBody>
      </p:sp>
    </p:spTree>
    <p:extLst>
      <p:ext uri="{BB962C8B-B14F-4D97-AF65-F5344CB8AC3E}">
        <p14:creationId xmlns:p14="http://schemas.microsoft.com/office/powerpoint/2010/main" val="236399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36392C1-D5B9-48BE-9138-6F1193E1AA16}" type="slidenum">
              <a:rPr lang="ru-RU" altLang="ru-RU"/>
              <a:pPr>
                <a:defRPr/>
              </a:pPr>
              <a:t>‹#›</a:t>
            </a:fld>
            <a:endParaRPr lang="ru-RU" altLang="ru-RU"/>
          </a:p>
        </p:txBody>
      </p:sp>
    </p:spTree>
    <p:extLst>
      <p:ext uri="{BB962C8B-B14F-4D97-AF65-F5344CB8AC3E}">
        <p14:creationId xmlns:p14="http://schemas.microsoft.com/office/powerpoint/2010/main" val="2862787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DC813BF3-7D29-4E0F-806A-51291E7BC030}" type="slidenum">
              <a:rPr lang="ru-RU" altLang="ru-RU"/>
              <a:pPr>
                <a:defRPr/>
              </a:pPr>
              <a:t>‹#›</a:t>
            </a:fld>
            <a:endParaRPr lang="ru-RU" altLang="ru-RU"/>
          </a:p>
        </p:txBody>
      </p:sp>
    </p:spTree>
    <p:extLst>
      <p:ext uri="{BB962C8B-B14F-4D97-AF65-F5344CB8AC3E}">
        <p14:creationId xmlns:p14="http://schemas.microsoft.com/office/powerpoint/2010/main" val="3542310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21E57D73-55C4-496C-80A9-00ED6EEF433E}"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96B2DD32-F2C7-433C-A494-DCBEDDDBDBD9}" type="slidenum">
              <a:rPr lang="ru-RU" altLang="ru-RU"/>
              <a:pPr>
                <a:defRPr/>
              </a:pPr>
              <a:t>‹#›</a:t>
            </a:fld>
            <a:endParaRPr lang="ru-RU" altLang="ru-RU"/>
          </a:p>
        </p:txBody>
      </p:sp>
    </p:spTree>
    <p:extLst>
      <p:ext uri="{BB962C8B-B14F-4D97-AF65-F5344CB8AC3E}">
        <p14:creationId xmlns:p14="http://schemas.microsoft.com/office/powerpoint/2010/main" val="3840933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28838B5-FEEB-4EF8-AA9C-A38628D3046F}" type="datetimeFigureOut">
              <a:rPr lang="en-US"/>
              <a:pPr>
                <a:defRPr/>
              </a:pPr>
              <a:t>1/30/2024</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6E9E2723-CF55-4C6B-91CB-B17FC887617F}" type="slidenum">
              <a:rPr lang="ru-RU" altLang="ru-RU"/>
              <a:pPr>
                <a:defRPr/>
              </a:pPr>
              <a:t>‹#›</a:t>
            </a:fld>
            <a:endParaRPr lang="ru-RU" altLang="ru-RU"/>
          </a:p>
        </p:txBody>
      </p:sp>
    </p:spTree>
    <p:extLst>
      <p:ext uri="{BB962C8B-B14F-4D97-AF65-F5344CB8AC3E}">
        <p14:creationId xmlns:p14="http://schemas.microsoft.com/office/powerpoint/2010/main" val="17985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DB55B22B-F01C-427E-96E4-A5E74A91F1DD}" type="datetimeFigureOut">
              <a:rPr lang="en-US"/>
              <a:pPr>
                <a:defRPr/>
              </a:pPr>
              <a:t>1/30/2024</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7721568F-AD41-4186-9649-8B040C51C64B}" type="slidenum">
              <a:rPr lang="ru-RU" altLang="ru-RU"/>
              <a:pPr>
                <a:defRPr/>
              </a:pPr>
              <a:t>‹#›</a:t>
            </a:fld>
            <a:endParaRPr lang="ru-RU" altLang="ru-RU"/>
          </a:p>
        </p:txBody>
      </p:sp>
    </p:spTree>
    <p:extLst>
      <p:ext uri="{BB962C8B-B14F-4D97-AF65-F5344CB8AC3E}">
        <p14:creationId xmlns:p14="http://schemas.microsoft.com/office/powerpoint/2010/main" val="1444808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E2BAB10-78E6-4DFF-B8AF-3029D77B99F8}" type="datetimeFigureOut">
              <a:rPr lang="en-US"/>
              <a:pPr>
                <a:defRPr/>
              </a:pPr>
              <a:t>1/30/2024</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ABCE108E-4439-4639-8128-9B55A82CCB0D}" type="slidenum">
              <a:rPr lang="ru-RU" altLang="ru-RU"/>
              <a:pPr>
                <a:defRPr/>
              </a:pPr>
              <a:t>‹#›</a:t>
            </a:fld>
            <a:endParaRPr lang="ru-RU" altLang="ru-RU"/>
          </a:p>
        </p:txBody>
      </p:sp>
    </p:spTree>
    <p:extLst>
      <p:ext uri="{BB962C8B-B14F-4D97-AF65-F5344CB8AC3E}">
        <p14:creationId xmlns:p14="http://schemas.microsoft.com/office/powerpoint/2010/main" val="2510721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ABD18813-1584-43DE-BDC9-7385F2D75144}" type="datetimeFigureOut">
              <a:rPr lang="en-US"/>
              <a:pPr>
                <a:defRPr/>
              </a:pPr>
              <a:t>1/30/2024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2EDCC15-F8D2-4621-9F54-89FD8BC19251}" type="slidenum">
              <a:rPr lang="ru-RU" altLang="ru-RU"/>
              <a:pPr>
                <a:defRPr/>
              </a:pPr>
              <a:t>‹#›</a:t>
            </a:fld>
            <a:endParaRPr lang="ru-RU" altLang="ru-RU"/>
          </a:p>
        </p:txBody>
      </p:sp>
    </p:spTree>
    <p:extLst>
      <p:ext uri="{BB962C8B-B14F-4D97-AF65-F5344CB8AC3E}">
        <p14:creationId xmlns:p14="http://schemas.microsoft.com/office/powerpoint/2010/main" val="20713894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52D23C93-8163-4741-BD79-6C8470E3E94E}" type="datetimeFigureOut">
              <a:rPr lang="en-US"/>
              <a:pPr>
                <a:defRPr/>
              </a:pPr>
              <a:t>1/30/2024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E082C2-2C4C-4B3D-AC16-F95B4D491ADF}" type="slidenum">
              <a:rPr lang="ru-RU" altLang="ru-RU"/>
              <a:pPr>
                <a:defRPr/>
              </a:pPr>
              <a:t>‹#›</a:t>
            </a:fld>
            <a:endParaRPr lang="ru-RU" altLang="ru-RU"/>
          </a:p>
        </p:txBody>
      </p:sp>
    </p:spTree>
    <p:extLst>
      <p:ext uri="{BB962C8B-B14F-4D97-AF65-F5344CB8AC3E}">
        <p14:creationId xmlns:p14="http://schemas.microsoft.com/office/powerpoint/2010/main" val="357662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9FBA37-337A-4BEA-B36F-1B27F4DFED50}" type="datetimeFigureOut">
              <a:rPr lang="en-US"/>
              <a:pPr>
                <a:defRPr/>
              </a:pPr>
              <a:t>1/30/2024</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B1B4BA-F183-4340-A026-5EA6B97CEBE8}" type="slidenum">
              <a:rPr lang="ru-RU" altLang="ru-RU"/>
              <a:pPr>
                <a:defRPr/>
              </a:pPr>
              <a:t>‹#›</a:t>
            </a:fld>
            <a:endParaRPr lang="ru-RU" altLang="ru-RU"/>
          </a:p>
        </p:txBody>
      </p:sp>
    </p:spTree>
    <p:extLst>
      <p:ext uri="{BB962C8B-B14F-4D97-AF65-F5344CB8AC3E}">
        <p14:creationId xmlns:p14="http://schemas.microsoft.com/office/powerpoint/2010/main" val="36750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7CB09A17-27D4-4AAD-B41D-8C27D5F0B4AD}" type="slidenum">
              <a:rPr lang="ru-RU" altLang="ru-RU"/>
              <a:pPr>
                <a:defRPr/>
              </a:pPr>
              <a:t>‹#›</a:t>
            </a:fld>
            <a:endParaRPr lang="ru-RU" altLang="ru-RU"/>
          </a:p>
        </p:txBody>
      </p:sp>
    </p:spTree>
    <p:extLst>
      <p:ext uri="{BB962C8B-B14F-4D97-AF65-F5344CB8AC3E}">
        <p14:creationId xmlns:p14="http://schemas.microsoft.com/office/powerpoint/2010/main" val="2735688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D606FD6A-BB1C-4F0B-9095-EF8245DBFEB2}" type="datetimeFigureOut">
              <a:rPr lang="en-US"/>
              <a:pPr>
                <a:defRPr/>
              </a:pPr>
              <a:t>1/30/2024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725A78-052D-4F3A-AC79-CCBF978AE67F}" type="slidenum">
              <a:rPr lang="ru-RU" altLang="ru-RU"/>
              <a:pPr>
                <a:defRPr/>
              </a:pPr>
              <a:t>‹#›</a:t>
            </a:fld>
            <a:endParaRPr lang="ru-RU" altLang="ru-RU"/>
          </a:p>
        </p:txBody>
      </p:sp>
    </p:spTree>
    <p:extLst>
      <p:ext uri="{BB962C8B-B14F-4D97-AF65-F5344CB8AC3E}">
        <p14:creationId xmlns:p14="http://schemas.microsoft.com/office/powerpoint/2010/main" val="1312397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4E6A85A-5843-47B8-9290-2169870164BF}" type="datetimeFigureOut">
              <a:rPr lang="en-US"/>
              <a:pPr>
                <a:defRPr/>
              </a:pPr>
              <a:t>1/30/2024</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smtClean="0"/>
            </a:lvl1pPr>
          </a:lstStyle>
          <a:p>
            <a:pPr>
              <a:defRPr/>
            </a:pPr>
            <a:fld id="{FB65E96E-885B-4EB4-9D66-AD6BC0A66925}" type="slidenum">
              <a:rPr lang="ru-RU" altLang="ru-RU"/>
              <a:pPr>
                <a:defRPr/>
              </a:pPr>
              <a:t>‹#›</a:t>
            </a:fld>
            <a:endParaRPr lang="ru-RU" altLang="ru-RU"/>
          </a:p>
        </p:txBody>
      </p:sp>
    </p:spTree>
    <p:extLst>
      <p:ext uri="{BB962C8B-B14F-4D97-AF65-F5344CB8AC3E}">
        <p14:creationId xmlns:p14="http://schemas.microsoft.com/office/powerpoint/2010/main" val="42034540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E97EF060-55D7-413A-8C37-7B2B29EF2E75}"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E090DA-3250-4DA5-A1C0-CCA8D19E6A23}" type="slidenum">
              <a:rPr lang="ru-RU" altLang="ru-RU"/>
              <a:pPr>
                <a:defRPr/>
              </a:pPr>
              <a:t>‹#›</a:t>
            </a:fld>
            <a:endParaRPr lang="ru-RU" altLang="ru-RU"/>
          </a:p>
        </p:txBody>
      </p:sp>
    </p:spTree>
    <p:extLst>
      <p:ext uri="{BB962C8B-B14F-4D97-AF65-F5344CB8AC3E}">
        <p14:creationId xmlns:p14="http://schemas.microsoft.com/office/powerpoint/2010/main" val="2382710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52ECCB4-B15B-44C2-9E54-9874846771AF}" type="datetimeFigureOut">
              <a:rPr lang="en-US"/>
              <a:pPr>
                <a:defRPr/>
              </a:pPr>
              <a:t>1/30/2024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9C30AF-51F9-4135-BF30-AF284F32BFB2}" type="slidenum">
              <a:rPr lang="ru-RU" altLang="ru-RU"/>
              <a:pPr>
                <a:defRPr/>
              </a:pPr>
              <a:t>‹#›</a:t>
            </a:fld>
            <a:endParaRPr lang="ru-RU" altLang="ru-RU"/>
          </a:p>
        </p:txBody>
      </p:sp>
    </p:spTree>
    <p:extLst>
      <p:ext uri="{BB962C8B-B14F-4D97-AF65-F5344CB8AC3E}">
        <p14:creationId xmlns:p14="http://schemas.microsoft.com/office/powerpoint/2010/main" val="2861746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70509E1C-7EA9-4F43-866C-9E4D8ED4D786}" type="slidenum">
              <a:rPr lang="ru-RU" altLang="ru-RU"/>
              <a:pPr>
                <a:defRPr/>
              </a:pPr>
              <a:t>‹#›</a:t>
            </a:fld>
            <a:endParaRPr lang="ru-RU" altLang="ru-RU"/>
          </a:p>
        </p:txBody>
      </p:sp>
    </p:spTree>
    <p:extLst>
      <p:ext uri="{BB962C8B-B14F-4D97-AF65-F5344CB8AC3E}">
        <p14:creationId xmlns:p14="http://schemas.microsoft.com/office/powerpoint/2010/main" val="387279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8D8DB734-B713-4E07-AAB2-ACA72C915985}" type="slidenum">
              <a:rPr lang="ru-RU" altLang="ru-RU"/>
              <a:pPr>
                <a:defRPr/>
              </a:pPr>
              <a:t>‹#›</a:t>
            </a:fld>
            <a:endParaRPr lang="ru-RU" altLang="ru-RU"/>
          </a:p>
        </p:txBody>
      </p:sp>
    </p:spTree>
    <p:extLst>
      <p:ext uri="{BB962C8B-B14F-4D97-AF65-F5344CB8AC3E}">
        <p14:creationId xmlns:p14="http://schemas.microsoft.com/office/powerpoint/2010/main" val="268622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74F44CBD-93A3-44D0-B8A5-F4132FE28E54}" type="slidenum">
              <a:rPr lang="ru-RU" altLang="ru-RU"/>
              <a:pPr>
                <a:defRPr/>
              </a:pPr>
              <a:t>‹#›</a:t>
            </a:fld>
            <a:endParaRPr lang="ru-RU" altLang="ru-RU"/>
          </a:p>
        </p:txBody>
      </p:sp>
    </p:spTree>
    <p:extLst>
      <p:ext uri="{BB962C8B-B14F-4D97-AF65-F5344CB8AC3E}">
        <p14:creationId xmlns:p14="http://schemas.microsoft.com/office/powerpoint/2010/main" val="348699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901F9AEC-5E42-4F1B-ACCA-A4EB8DA122A2}" type="slidenum">
              <a:rPr lang="ru-RU" altLang="ru-RU"/>
              <a:pPr>
                <a:defRPr/>
              </a:pPr>
              <a:t>‹#›</a:t>
            </a:fld>
            <a:endParaRPr lang="ru-RU" altLang="ru-RU"/>
          </a:p>
        </p:txBody>
      </p:sp>
    </p:spTree>
    <p:extLst>
      <p:ext uri="{BB962C8B-B14F-4D97-AF65-F5344CB8AC3E}">
        <p14:creationId xmlns:p14="http://schemas.microsoft.com/office/powerpoint/2010/main" val="148362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2C0A6F5A-9DC1-440A-968E-F12180989FDE}" type="slidenum">
              <a:rPr lang="ru-RU" altLang="ru-RU"/>
              <a:pPr>
                <a:defRPr/>
              </a:pPr>
              <a:t>‹#›</a:t>
            </a:fld>
            <a:endParaRPr lang="ru-RU" altLang="ru-RU"/>
          </a:p>
        </p:txBody>
      </p:sp>
    </p:spTree>
    <p:extLst>
      <p:ext uri="{BB962C8B-B14F-4D97-AF65-F5344CB8AC3E}">
        <p14:creationId xmlns:p14="http://schemas.microsoft.com/office/powerpoint/2010/main" val="320211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60B4F8F-30AE-4B36-98C4-574B3DCCB16B}" type="slidenum">
              <a:rPr lang="ru-RU" altLang="ru-RU"/>
              <a:pPr>
                <a:defRPr/>
              </a:pPr>
              <a:t>‹#›</a:t>
            </a:fld>
            <a:endParaRPr lang="ru-RU" altLang="ru-RU"/>
          </a:p>
        </p:txBody>
      </p:sp>
    </p:spTree>
    <p:extLst>
      <p:ext uri="{BB962C8B-B14F-4D97-AF65-F5344CB8AC3E}">
        <p14:creationId xmlns:p14="http://schemas.microsoft.com/office/powerpoint/2010/main" val="308772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4DA9035F-365F-4D8C-92C2-270C467ACFBD}"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267" r:id="rId1"/>
    <p:sldLayoutId id="2147485268" r:id="rId2"/>
    <p:sldLayoutId id="2147485269" r:id="rId3"/>
    <p:sldLayoutId id="2147485270" r:id="rId4"/>
    <p:sldLayoutId id="2147485271" r:id="rId5"/>
    <p:sldLayoutId id="2147485272" r:id="rId6"/>
    <p:sldLayoutId id="2147485273" r:id="rId7"/>
    <p:sldLayoutId id="2147485274" r:id="rId8"/>
    <p:sldLayoutId id="2147485275" r:id="rId9"/>
    <p:sldLayoutId id="2147485276" r:id="rId10"/>
    <p:sldLayoutId id="2147485277"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011F1E91-953C-408A-AA28-614C589E5A6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78" r:id="rId1"/>
    <p:sldLayoutId id="2147485279" r:id="rId2"/>
    <p:sldLayoutId id="2147485280" r:id="rId3"/>
    <p:sldLayoutId id="2147485281" r:id="rId4"/>
    <p:sldLayoutId id="2147485282" r:id="rId5"/>
    <p:sldLayoutId id="2147485283" r:id="rId6"/>
    <p:sldLayoutId id="2147485284" r:id="rId7"/>
    <p:sldLayoutId id="2147485285" r:id="rId8"/>
    <p:sldLayoutId id="2147485286" r:id="rId9"/>
    <p:sldLayoutId id="2147485287" r:id="rId10"/>
    <p:sldLayoutId id="2147485288"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EACD086F-6237-47BE-A025-8ACE4ED1A189}" type="datetimeFigureOut">
              <a:rPr lang="en-US"/>
              <a:pPr>
                <a:defRPr/>
              </a:pPr>
              <a:t>1/30/2024</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smtClean="0">
                <a:solidFill>
                  <a:srgbClr val="7F7F7F"/>
                </a:solidFill>
              </a:defRPr>
            </a:lvl1pPr>
          </a:lstStyle>
          <a:p>
            <a:pPr>
              <a:defRPr/>
            </a:pPr>
            <a:fld id="{6B0071F2-D327-4D8F-A926-63E5242B2649}"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97" r:id="rId1"/>
    <p:sldLayoutId id="2147485289" r:id="rId2"/>
    <p:sldLayoutId id="2147485298" r:id="rId3"/>
    <p:sldLayoutId id="2147485290" r:id="rId4"/>
    <p:sldLayoutId id="2147485291" r:id="rId5"/>
    <p:sldLayoutId id="2147485292" r:id="rId6"/>
    <p:sldLayoutId id="2147485293" r:id="rId7"/>
    <p:sldLayoutId id="2147485294" r:id="rId8"/>
    <p:sldLayoutId id="2147485299" r:id="rId9"/>
    <p:sldLayoutId id="2147485295" r:id="rId10"/>
    <p:sldLayoutId id="2147485296"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Энурмино</a:t>
            </a:r>
            <a:r>
              <a:rPr lang="ru-RU" altLang="ru-RU" sz="1300" b="1" dirty="0">
                <a:solidFill>
                  <a:srgbClr val="00007D"/>
                </a:solidFill>
              </a:rPr>
              <a:t> на 2023 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2024 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8C8CA17-BC32-4FFB-96DA-F4F06C2B1FF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2024 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4 218,2 </a:t>
            </a:r>
            <a:r>
              <a:rPr lang="ru-RU" sz="2200" b="1" dirty="0" err="1">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4 218,2 тыс.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a:solidFill>
                  <a:srgbClr val="000000"/>
                </a:solidFill>
              </a:rPr>
              <a:t>121,1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a:solidFill>
                  <a:srgbClr val="000000"/>
                </a:solidFill>
              </a:rPr>
              <a:t>4 059,1 </a:t>
            </a:r>
            <a:r>
              <a:rPr lang="ru-RU" altLang="ru-RU" b="1" dirty="0" err="1">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a:solidFill>
                  <a:srgbClr val="000000"/>
                </a:solidFill>
              </a:rPr>
              <a:t>38,0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754062"/>
          </a:xfrm>
          <a:prstGeom prst="homePlate">
            <a:avLst>
              <a:gd name="adj" fmla="val 13939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a:solidFill>
                  <a:srgbClr val="000000"/>
                </a:solidFill>
              </a:rPr>
              <a:t>2 755,5 </a:t>
            </a:r>
            <a:r>
              <a:rPr lang="ru-RU" altLang="ru-RU" sz="1400" b="1" dirty="0" err="1">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831013" y="3940175"/>
            <a:ext cx="2876550" cy="784225"/>
          </a:xfrm>
          <a:prstGeom prst="homePlate">
            <a:avLst>
              <a:gd name="adj" fmla="val 99087"/>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a:solidFill>
                  <a:srgbClr val="000000"/>
                </a:solidFill>
              </a:rPr>
              <a:t>606,5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816725" y="2970213"/>
            <a:ext cx="2876550" cy="819150"/>
          </a:xfrm>
          <a:prstGeom prst="homePlate">
            <a:avLst>
              <a:gd name="adj" fmla="val 116680"/>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532,0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013325"/>
            <a:ext cx="2876550" cy="1103313"/>
          </a:xfrm>
          <a:prstGeom prst="homePlate">
            <a:avLst>
              <a:gd name="adj" fmla="val 116768"/>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тыс.руб.</a:t>
            </a:r>
          </a:p>
        </p:txBody>
      </p:sp>
      <p:sp>
        <p:nvSpPr>
          <p:cNvPr id="15" name="AutoShape 17"/>
          <p:cNvSpPr>
            <a:spLocks noChangeArrowheads="1"/>
          </p:cNvSpPr>
          <p:nvPr/>
        </p:nvSpPr>
        <p:spPr bwMode="auto">
          <a:xfrm rot="10800000">
            <a:off x="6816725" y="1954213"/>
            <a:ext cx="2876550" cy="901700"/>
          </a:xfrm>
          <a:prstGeom prst="homePlate">
            <a:avLst>
              <a:gd name="adj" fmla="val 116736"/>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a:solidFill>
                  <a:srgbClr val="000000"/>
                </a:solidFill>
              </a:rPr>
              <a:t>324,2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CF5C1D5-B74A-4829-90AB-9B4AEE4346F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129258" y="-59211"/>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Энурмино</a:t>
            </a:r>
            <a:r>
              <a:rPr lang="ru-RU" altLang="ru-RU" sz="1700" b="1" dirty="0">
                <a:solidFill>
                  <a:srgbClr val="333399"/>
                </a:solidFill>
                <a:latin typeface="Bookman Old Style" panose="02050604050505020204" pitchFamily="18" charset="0"/>
              </a:rPr>
              <a:t> на 2023-2025 годы</a:t>
            </a:r>
          </a:p>
        </p:txBody>
      </p:sp>
      <p:graphicFrame>
        <p:nvGraphicFramePr>
          <p:cNvPr id="17411" name="Group 3"/>
          <p:cNvGraphicFramePr>
            <a:graphicFrameLocks noGrp="1"/>
          </p:cNvGraphicFramePr>
          <p:nvPr>
            <p:extLst>
              <p:ext uri="{D42A27DB-BD31-4B8C-83A1-F6EECF244321}">
                <p14:modId xmlns:p14="http://schemas.microsoft.com/office/powerpoint/2010/main" val="2257612050"/>
              </p:ext>
            </p:extLst>
          </p:nvPr>
        </p:nvGraphicFramePr>
        <p:xfrm>
          <a:off x="312738" y="1044575"/>
          <a:ext cx="9393237" cy="4635500"/>
        </p:xfrm>
        <a:graphic>
          <a:graphicData uri="http://schemas.openxmlformats.org/drawingml/2006/table">
            <a:tbl>
              <a:tblPr/>
              <a:tblGrid>
                <a:gridCol w="4282917">
                  <a:extLst>
                    <a:ext uri="{9D8B030D-6E8A-4147-A177-3AD203B41FA5}">
                      <a16:colId xmlns:a16="http://schemas.microsoft.com/office/drawing/2014/main" val="20000"/>
                    </a:ext>
                  </a:extLst>
                </a:gridCol>
                <a:gridCol w="1078219">
                  <a:extLst>
                    <a:ext uri="{9D8B030D-6E8A-4147-A177-3AD203B41FA5}">
                      <a16:colId xmlns:a16="http://schemas.microsoft.com/office/drawing/2014/main" val="20001"/>
                    </a:ext>
                  </a:extLst>
                </a:gridCol>
                <a:gridCol w="1367903">
                  <a:extLst>
                    <a:ext uri="{9D8B030D-6E8A-4147-A177-3AD203B41FA5}">
                      <a16:colId xmlns:a16="http://schemas.microsoft.com/office/drawing/2014/main" val="20002"/>
                    </a:ext>
                  </a:extLst>
                </a:gridCol>
                <a:gridCol w="1224091">
                  <a:extLst>
                    <a:ext uri="{9D8B030D-6E8A-4147-A177-3AD203B41FA5}">
                      <a16:colId xmlns:a16="http://schemas.microsoft.com/office/drawing/2014/main" val="20003"/>
                    </a:ext>
                  </a:extLst>
                </a:gridCol>
                <a:gridCol w="1440107">
                  <a:extLst>
                    <a:ext uri="{9D8B030D-6E8A-4147-A177-3AD203B41FA5}">
                      <a16:colId xmlns:a16="http://schemas.microsoft.com/office/drawing/2014/main"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2023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2024 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2025 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4 132,7 </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4 218,2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4 218,2</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4 218,2</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59,0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121,1</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121,1</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121,1</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37,2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38,0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38,0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38,0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4 036,5</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4 059,1</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4 059,1</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4 059,1</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4 126,6</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4 218,2</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4 218,2</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rPr>
                        <a:t>4 218,2</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8"/>
                  </a:ext>
                </a:extLst>
              </a:tr>
              <a:tr h="237069">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4 126,6 </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4 218,2</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kern="1200" cap="none" spc="0" normalizeH="0" baseline="0" noProof="0">
                          <a:ln>
                            <a:noFill/>
                          </a:ln>
                          <a:solidFill>
                            <a:srgbClr val="333399"/>
                          </a:solidFill>
                          <a:effectLst/>
                          <a:uLnTx/>
                          <a:uFillTx/>
                          <a:latin typeface="Times New Roman" pitchFamily="18" charset="0"/>
                          <a:ea typeface="+mn-ea"/>
                          <a:cs typeface="Times New Roman" pitchFamily="18" charset="0"/>
                        </a:rPr>
                        <a:t>4 218,2</a:t>
                      </a:r>
                      <a:endPar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0"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rPr>
                        <a:t>4 218,2</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ea typeface="SimSun" charset="0"/>
                          <a:cs typeface="SimSun" charset="0"/>
                        </a:rPr>
                        <a:t>6,1</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6,1</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6,1</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5D31456-5B85-4E9B-8EAF-256F9434D55D}"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Энурмино</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92186BA-90D6-4FFC-9E36-B799D0A21A13}"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Энурмино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500438"/>
            <a:ext cx="2354262" cy="24987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009900" y="3500438"/>
            <a:ext cx="3455988" cy="2436812"/>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23013" y="2106613"/>
            <a:ext cx="1701800" cy="609600"/>
          </a:xfrm>
          <a:prstGeom prst="curvedDownArrow">
            <a:avLst>
              <a:gd name="adj1" fmla="val 49229"/>
              <a:gd name="adj2" fmla="val 98704"/>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3" name="Rectangle 8"/>
          <p:cNvSpPr>
            <a:spLocks noChangeArrowheads="1"/>
          </p:cNvSpPr>
          <p:nvPr/>
        </p:nvSpPr>
        <p:spPr bwMode="auto">
          <a:xfrm>
            <a:off x="6753225" y="3500438"/>
            <a:ext cx="2593975" cy="24368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
        <p:nvSpPr>
          <p:cNvPr id="4" name="Стрелка вниз 3"/>
          <p:cNvSpPr/>
          <p:nvPr/>
        </p:nvSpPr>
        <p:spPr>
          <a:xfrm>
            <a:off x="4737100" y="2852738"/>
            <a:ext cx="360363"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3345E48-0218-448C-B66E-6A2CCD641E65}"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a:t>
            </a:r>
          </a:p>
          <a:p>
            <a:pPr algn="ctr" eaLnBrk="1" hangingPunct="1">
              <a:buSzPct val="100000"/>
            </a:pPr>
            <a:r>
              <a:rPr lang="ru-RU" altLang="ru-RU" sz="2400" b="1" dirty="0">
                <a:solidFill>
                  <a:srgbClr val="333399"/>
                </a:solidFill>
                <a:latin typeface="Bookman Old Style" panose="02050604050505020204" pitchFamily="18" charset="0"/>
              </a:rPr>
              <a:t>на 2024 год</a:t>
            </a:r>
          </a:p>
        </p:txBody>
      </p:sp>
      <p:sp>
        <p:nvSpPr>
          <p:cNvPr id="33796" name="Text Box 5"/>
          <p:cNvSpPr txBox="1">
            <a:spLocks noChangeArrowheads="1"/>
          </p:cNvSpPr>
          <p:nvPr/>
        </p:nvSpPr>
        <p:spPr bwMode="auto">
          <a:xfrm>
            <a:off x="595313" y="1341438"/>
            <a:ext cx="8861425" cy="517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08000" y="1341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954342559"/>
              </p:ext>
            </p:extLst>
          </p:nvPr>
        </p:nvGraphicFramePr>
        <p:xfrm>
          <a:off x="431800" y="692696"/>
          <a:ext cx="9185275" cy="576366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7368495-DCB5-4410-A316-A3E7F36183C2}"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2021-2023 годы и прогноз поступления доходов в 2024 году</a:t>
            </a:r>
          </a:p>
        </p:txBody>
      </p:sp>
      <p:sp>
        <p:nvSpPr>
          <p:cNvPr id="35844" name="Text Box 5"/>
          <p:cNvSpPr txBox="1">
            <a:spLocks noChangeArrowheads="1"/>
          </p:cNvSpPr>
          <p:nvPr/>
        </p:nvSpPr>
        <p:spPr bwMode="auto">
          <a:xfrm>
            <a:off x="595313" y="1725612"/>
            <a:ext cx="886142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3995152082"/>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E4E1C86-AFD0-4DE5-AD5A-B3E3DA910CA7}"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121,1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966203299"/>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58A9459-3CD7-4B7D-9CD5-8B65A50FB6B9}"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2021-2023 годы и прогноз поступления в 2024 году</a:t>
            </a:r>
          </a:p>
        </p:txBody>
      </p:sp>
      <p:sp>
        <p:nvSpPr>
          <p:cNvPr id="39940" name="Text Box 5"/>
          <p:cNvSpPr txBox="1">
            <a:spLocks noChangeArrowheads="1"/>
          </p:cNvSpPr>
          <p:nvPr/>
        </p:nvSpPr>
        <p:spPr bwMode="auto">
          <a:xfrm>
            <a:off x="595313" y="1636713"/>
            <a:ext cx="8861425" cy="48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731775520"/>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BD831AC-240A-4F85-BDB0-A69D4D231190}"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2021-2023 годы и прогноз поступления неналоговых доходов в 2024 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4051074148"/>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DBD7515-B2DD-47A4-83E6-5A8052986CD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4 059,1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4032221932"/>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A3F485-714B-4EAD-B34B-F683B88E7F35}"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Энурмино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ADE37D0-0551-4899-8BCA-FC098A2ABC84}"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2021-2023 годы и прогноз поступления в 2024 году</a:t>
            </a:r>
          </a:p>
        </p:txBody>
      </p:sp>
      <p:sp>
        <p:nvSpPr>
          <p:cNvPr id="46084" name="Text Box 5"/>
          <p:cNvSpPr txBox="1">
            <a:spLocks noChangeArrowheads="1"/>
          </p:cNvSpPr>
          <p:nvPr/>
        </p:nvSpPr>
        <p:spPr bwMode="auto">
          <a:xfrm>
            <a:off x="595313" y="1571625"/>
            <a:ext cx="8861425"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1600132888"/>
              </p:ext>
            </p:extLst>
          </p:nvPr>
        </p:nvGraphicFramePr>
        <p:xfrm>
          <a:off x="431800" y="1772815"/>
          <a:ext cx="8972550" cy="446288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4C00200-DCEC-4697-9734-87CC4E0B58D0}"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Энурмино</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52DD50E-0391-4359-80B7-DFAF32140E4B}"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Энурмино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4B7C29B-781D-444D-B700-CED65C9C301A}"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на 2024 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657409623"/>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1846AD0-DB75-400A-AF8B-A033044A3A92}"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2021-2023 годы и прогноз расходов на 2024 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3563684603"/>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B42287E-9879-408D-9412-B67BD5291626}"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Энурмино</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Энурмино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Энурмино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A9C1DF6-9DEE-41C8-8211-F3E4CE3B2C51}"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Энурмино</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Энурмино</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2024 год составлен по проекту решения «О бюджете муниципального образования сельское поселение </a:t>
            </a:r>
            <a:r>
              <a:rPr lang="ru-RU" altLang="ru-RU" sz="1600" b="1" u="sng" dirty="0" err="1">
                <a:solidFill>
                  <a:srgbClr val="333399"/>
                </a:solidFill>
              </a:rPr>
              <a:t>Энурмино</a:t>
            </a:r>
            <a:r>
              <a:rPr lang="ru-RU" altLang="ru-RU" sz="1600" b="1" u="sng" dirty="0">
                <a:solidFill>
                  <a:srgbClr val="333399"/>
                </a:solidFill>
              </a:rPr>
              <a:t> на 2024 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2024 год будет утвержден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a:t>
            </a:r>
            <a:r>
              <a:rPr lang="ru-RU" altLang="ru-RU" sz="1600" b="1">
                <a:solidFill>
                  <a:srgbClr val="333399"/>
                </a:solidFill>
              </a:rPr>
              <a:t>на 2024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7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91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73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6FF4B53-A17D-439D-A5CD-3319A7737F5F}"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4251003-AAAB-4620-9DC4-73CCD1A89A63}"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2024-2026 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2024-2026 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FB397E-3873-4377-A2A4-0C2689EFBBCD}"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8C6E314-D545-4362-B2B3-5EBB0AACAAEA}"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Энурмино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2024 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Энурмино</a:t>
              </a:r>
              <a:r>
                <a:rPr lang="ru-RU" altLang="ru-RU" sz="1200" b="1" dirty="0"/>
                <a:t> в 2024 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Энурмино,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0C51AC87-1E91-465B-AD55-73D422655CA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B858121-1A06-4FC2-9C4A-A0FD10E77239}"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2024 год плановый период 2025 и 2026 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517668861"/>
              </p:ext>
            </p:extLst>
          </p:nvPr>
        </p:nvGraphicFramePr>
        <p:xfrm>
          <a:off x="417513" y="1052512"/>
          <a:ext cx="9000777" cy="5226770"/>
        </p:xfrm>
        <a:graphic>
          <a:graphicData uri="http://schemas.openxmlformats.org/drawingml/2006/table">
            <a:tbl>
              <a:tblPr/>
              <a:tblGrid>
                <a:gridCol w="3240049">
                  <a:extLst>
                    <a:ext uri="{9D8B030D-6E8A-4147-A177-3AD203B41FA5}">
                      <a16:colId xmlns:a16="http://schemas.microsoft.com/office/drawing/2014/main" val="20000"/>
                    </a:ext>
                  </a:extLst>
                </a:gridCol>
                <a:gridCol w="986103">
                  <a:extLst>
                    <a:ext uri="{9D8B030D-6E8A-4147-A177-3AD203B41FA5}">
                      <a16:colId xmlns:a16="http://schemas.microsoft.com/office/drawing/2014/main" val="20001"/>
                    </a:ext>
                  </a:extLst>
                </a:gridCol>
                <a:gridCol w="729219">
                  <a:extLst>
                    <a:ext uri="{9D8B030D-6E8A-4147-A177-3AD203B41FA5}">
                      <a16:colId xmlns:a16="http://schemas.microsoft.com/office/drawing/2014/main" val="20002"/>
                    </a:ext>
                  </a:extLst>
                </a:gridCol>
                <a:gridCol w="754079">
                  <a:extLst>
                    <a:ext uri="{9D8B030D-6E8A-4147-A177-3AD203B41FA5}">
                      <a16:colId xmlns:a16="http://schemas.microsoft.com/office/drawing/2014/main" val="20003"/>
                    </a:ext>
                  </a:extLst>
                </a:gridCol>
                <a:gridCol w="762364">
                  <a:extLst>
                    <a:ext uri="{9D8B030D-6E8A-4147-A177-3AD203B41FA5}">
                      <a16:colId xmlns:a16="http://schemas.microsoft.com/office/drawing/2014/main" val="20004"/>
                    </a:ext>
                  </a:extLst>
                </a:gridCol>
                <a:gridCol w="853517">
                  <a:extLst>
                    <a:ext uri="{9D8B030D-6E8A-4147-A177-3AD203B41FA5}">
                      <a16:colId xmlns:a16="http://schemas.microsoft.com/office/drawing/2014/main" val="20005"/>
                    </a:ext>
                  </a:extLst>
                </a:gridCol>
                <a:gridCol w="894951">
                  <a:extLst>
                    <a:ext uri="{9D8B030D-6E8A-4147-A177-3AD203B41FA5}">
                      <a16:colId xmlns:a16="http://schemas.microsoft.com/office/drawing/2014/main" val="20006"/>
                    </a:ext>
                  </a:extLst>
                </a:gridCol>
                <a:gridCol w="780495">
                  <a:extLst>
                    <a:ext uri="{9D8B030D-6E8A-4147-A177-3AD203B41FA5}">
                      <a16:colId xmlns:a16="http://schemas.microsoft.com/office/drawing/2014/main" val="20007"/>
                    </a:ext>
                  </a:extLst>
                </a:gridCol>
              </a:tblGrid>
              <a:tr h="246056">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46056">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a:solidFill>
                            <a:schemeClr val="accent1">
                              <a:lumMod val="75000"/>
                            </a:schemeClr>
                          </a:solidFill>
                          <a:effectLst/>
                          <a:latin typeface="Times New Roman"/>
                        </a:rPr>
                        <a:t>2021</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2022</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2024</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2025</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2026</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6056">
                <a:tc>
                  <a:txBody>
                    <a:bodyPr/>
                    <a:lstStyle/>
                    <a:p>
                      <a:pPr algn="ctr" fontAlgn="ctr"/>
                      <a:r>
                        <a:rPr lang="ru-RU" sz="1100" b="1" i="0" u="none" strike="noStrike">
                          <a:solidFill>
                            <a:schemeClr val="accent1">
                              <a:lumMod val="75000"/>
                            </a:schemeClr>
                          </a:solidFill>
                          <a:effectLst/>
                          <a:latin typeface="Times New Roman"/>
                        </a:rPr>
                        <a:t>  Демографические 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7">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2"/>
                  </a:ext>
                </a:extLst>
              </a:tr>
              <a:tr h="492114">
                <a:tc>
                  <a:txBody>
                    <a:bodyPr/>
                    <a:lstStyle/>
                    <a:p>
                      <a:pPr algn="l" fontAlgn="ctr"/>
                      <a:r>
                        <a:rPr lang="ru-RU" sz="1100" b="0" i="0" u="none" strike="noStrike">
                          <a:solidFill>
                            <a:schemeClr val="accent1">
                              <a:lumMod val="75000"/>
                            </a:schemeClr>
                          </a:solidFill>
                          <a:effectLst/>
                          <a:latin typeface="Times New Roman"/>
                        </a:rPr>
                        <a:t>Численность постоянного населения (среднегодовая)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человек</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30283">
                <a:tc>
                  <a:txBody>
                    <a:bodyPr/>
                    <a:lstStyle/>
                    <a:p>
                      <a:pPr algn="just" fontAlgn="ctr"/>
                      <a:r>
                        <a:rPr lang="ru-RU" sz="11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89869">
                <a:tc>
                  <a:txBody>
                    <a:bodyPr/>
                    <a:lstStyle/>
                    <a:p>
                      <a:pPr algn="just" fontAlgn="ctr"/>
                      <a:r>
                        <a:rPr lang="ru-RU" sz="11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6056">
                <a:tc>
                  <a:txBody>
                    <a:bodyPr/>
                    <a:lstStyle/>
                    <a:p>
                      <a:pPr algn="ctr" fontAlgn="ctr"/>
                      <a:r>
                        <a:rPr lang="ru-RU" sz="1100" b="1" i="0" u="none" strike="noStrike" dirty="0">
                          <a:solidFill>
                            <a:schemeClr val="accent1">
                              <a:lumMod val="75000"/>
                            </a:schemeClr>
                          </a:solidFill>
                          <a:effectLst/>
                          <a:latin typeface="Times New Roman"/>
                        </a:rPr>
                        <a:t>   Рынок товаров и услуг</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46056">
                <a:tc>
                  <a:txBody>
                    <a:bodyPr/>
                    <a:lstStyle/>
                    <a:p>
                      <a:pPr algn="l" fontAlgn="ctr"/>
                      <a:r>
                        <a:rPr lang="ru-RU" sz="1100" b="0" i="0" u="none" strike="noStrike">
                          <a:solidFill>
                            <a:schemeClr val="accent1">
                              <a:lumMod val="75000"/>
                            </a:schemeClr>
                          </a:solidFill>
                          <a:effectLst/>
                          <a:latin typeface="Times New Roman"/>
                        </a:rPr>
                        <a:t>Объем платных услуг населению - </a:t>
                      </a:r>
                      <a:r>
                        <a:rPr lang="ru-RU" sz="1100" b="1" i="0" u="none" strike="noStrike">
                          <a:solidFill>
                            <a:schemeClr val="accent1">
                              <a:lumMod val="75000"/>
                            </a:schemeClr>
                          </a:solidFill>
                          <a:effectLst/>
                          <a:latin typeface="Times New Roman"/>
                        </a:rPr>
                        <a:t>всего</a:t>
                      </a:r>
                      <a:endParaRPr lang="ru-RU" sz="1100" b="0" i="0" u="none" strike="noStrike">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1 764,3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2 687,0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2 225,6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2 225,6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2 225,6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2 225,6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46056">
                <a:tc>
                  <a:txBody>
                    <a:bodyPr/>
                    <a:lstStyle/>
                    <a:p>
                      <a:pPr algn="l" fontAlgn="ctr"/>
                      <a:r>
                        <a:rPr lang="ru-RU" sz="1100" b="0" i="0" u="none" strike="noStrike" dirty="0">
                          <a:solidFill>
                            <a:schemeClr val="accent1">
                              <a:lumMod val="75000"/>
                            </a:schemeClr>
                          </a:solidFill>
                          <a:effectLst/>
                          <a:latin typeface="Times New Roman"/>
                        </a:rPr>
                        <a:t>Бытовые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595,8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6056">
                <a:tc>
                  <a:txBody>
                    <a:bodyPr/>
                    <a:lstStyle/>
                    <a:p>
                      <a:pPr algn="l" fontAlgn="ctr"/>
                      <a:r>
                        <a:rPr lang="ru-RU" sz="1100" b="0" i="0" u="none" strike="noStrike" dirty="0">
                          <a:solidFill>
                            <a:schemeClr val="accent1">
                              <a:lumMod val="75000"/>
                            </a:schemeClr>
                          </a:solidFill>
                          <a:effectLst/>
                          <a:latin typeface="Times New Roman"/>
                        </a:rPr>
                        <a:t>Коммунальные, жилищные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1 764,3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2 091,2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1 927,7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1 927,7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1 927,7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1 927,7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40B8C2A-086F-487E-9F73-CD4A4B46882A}"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845360622"/>
              </p:ext>
            </p:extLst>
          </p:nvPr>
        </p:nvGraphicFramePr>
        <p:xfrm>
          <a:off x="417513" y="476250"/>
          <a:ext cx="8993186" cy="5768972"/>
        </p:xfrm>
        <a:graphic>
          <a:graphicData uri="http://schemas.openxmlformats.org/drawingml/2006/table">
            <a:tbl>
              <a:tblPr/>
              <a:tblGrid>
                <a:gridCol w="3208335">
                  <a:extLst>
                    <a:ext uri="{9D8B030D-6E8A-4147-A177-3AD203B41FA5}">
                      <a16:colId xmlns:a16="http://schemas.microsoft.com/office/drawing/2014/main" val="20000"/>
                    </a:ext>
                  </a:extLst>
                </a:gridCol>
                <a:gridCol w="976450">
                  <a:extLst>
                    <a:ext uri="{9D8B030D-6E8A-4147-A177-3AD203B41FA5}">
                      <a16:colId xmlns:a16="http://schemas.microsoft.com/office/drawing/2014/main" val="20001"/>
                    </a:ext>
                  </a:extLst>
                </a:gridCol>
                <a:gridCol w="783544">
                  <a:extLst>
                    <a:ext uri="{9D8B030D-6E8A-4147-A177-3AD203B41FA5}">
                      <a16:colId xmlns:a16="http://schemas.microsoft.com/office/drawing/2014/main" val="20002"/>
                    </a:ext>
                  </a:extLst>
                </a:gridCol>
                <a:gridCol w="685234">
                  <a:extLst>
                    <a:ext uri="{9D8B030D-6E8A-4147-A177-3AD203B41FA5}">
                      <a16:colId xmlns:a16="http://schemas.microsoft.com/office/drawing/2014/main" val="20003"/>
                    </a:ext>
                  </a:extLst>
                </a:gridCol>
                <a:gridCol w="754902">
                  <a:extLst>
                    <a:ext uri="{9D8B030D-6E8A-4147-A177-3AD203B41FA5}">
                      <a16:colId xmlns:a16="http://schemas.microsoft.com/office/drawing/2014/main" val="20004"/>
                    </a:ext>
                  </a:extLst>
                </a:gridCol>
                <a:gridCol w="845161">
                  <a:extLst>
                    <a:ext uri="{9D8B030D-6E8A-4147-A177-3AD203B41FA5}">
                      <a16:colId xmlns:a16="http://schemas.microsoft.com/office/drawing/2014/main" val="20005"/>
                    </a:ext>
                  </a:extLst>
                </a:gridCol>
                <a:gridCol w="886191">
                  <a:extLst>
                    <a:ext uri="{9D8B030D-6E8A-4147-A177-3AD203B41FA5}">
                      <a16:colId xmlns:a16="http://schemas.microsoft.com/office/drawing/2014/main" val="20006"/>
                    </a:ext>
                  </a:extLst>
                </a:gridCol>
                <a:gridCol w="853369">
                  <a:extLst>
                    <a:ext uri="{9D8B030D-6E8A-4147-A177-3AD203B41FA5}">
                      <a16:colId xmlns:a16="http://schemas.microsoft.com/office/drawing/2014/main" val="20007"/>
                    </a:ext>
                  </a:extLst>
                </a:gridCol>
              </a:tblGrid>
              <a:tr h="221883">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21883">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a:solidFill>
                            <a:schemeClr val="accent1">
                              <a:lumMod val="75000"/>
                            </a:schemeClr>
                          </a:solidFill>
                          <a:effectLst/>
                          <a:latin typeface="Times New Roman"/>
                        </a:rPr>
                        <a:t>2021</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2022</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2024</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2025</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2026</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1883">
                <a:tc>
                  <a:txBody>
                    <a:bodyPr/>
                    <a:lstStyle/>
                    <a:p>
                      <a:pPr algn="ctr" fontAlgn="ctr"/>
                      <a:r>
                        <a:rPr lang="ru-RU" sz="1100" b="1" i="0" u="none" strike="noStrike">
                          <a:solidFill>
                            <a:schemeClr val="accent1">
                              <a:lumMod val="75000"/>
                            </a:schemeClr>
                          </a:solidFill>
                          <a:effectLst/>
                          <a:latin typeface="Times New Roman"/>
                        </a:rPr>
                        <a:t>  Денежные доходы и расходы населения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5651">
                <a:tc>
                  <a:txBody>
                    <a:bodyPr/>
                    <a:lstStyle/>
                    <a:p>
                      <a:pPr algn="just" fontAlgn="ctr"/>
                      <a:r>
                        <a:rPr lang="ru-RU" sz="11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22 170,00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25 453,00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26 502,00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26 700,00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27 000,00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1883">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114,81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104,12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101,12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3768">
                <a:tc>
                  <a:txBody>
                    <a:bodyPr/>
                    <a:lstStyle/>
                    <a:p>
                      <a:pPr algn="just" fontAlgn="ctr"/>
                      <a:r>
                        <a:rPr lang="ru-RU" sz="11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24 164,00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31 736,00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35 938,00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1883">
                <a:tc>
                  <a:txBody>
                    <a:bodyPr/>
                    <a:lstStyle/>
                    <a:p>
                      <a:pPr algn="ctr" fontAlgn="ctr"/>
                      <a:r>
                        <a:rPr lang="ru-RU" sz="1100" b="1" i="0" u="none" strike="noStrike">
                          <a:solidFill>
                            <a:schemeClr val="accent1">
                              <a:lumMod val="75000"/>
                            </a:schemeClr>
                          </a:solidFill>
                          <a:effectLst/>
                          <a:latin typeface="Times New Roman"/>
                        </a:rPr>
                        <a:t>   Труд и занятость</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занятых в экономике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99,0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1883">
                <a:tc>
                  <a:txBody>
                    <a:bodyPr/>
                    <a:lstStyle/>
                    <a:p>
                      <a:pPr algn="just" fontAlgn="ctr"/>
                      <a:r>
                        <a:rPr lang="ru-RU" sz="1100" b="0" i="0" u="none" strike="noStrike">
                          <a:solidFill>
                            <a:schemeClr val="accent1">
                              <a:lumMod val="75000"/>
                            </a:schemeClr>
                          </a:solidFill>
                          <a:effectLst/>
                          <a:latin typeface="Times New Roman"/>
                        </a:rPr>
                        <a:t>Уровень зарегистрированной безработицы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43768">
                <a:tc>
                  <a:txBody>
                    <a:bodyPr/>
                    <a:lstStyle/>
                    <a:p>
                      <a:pPr algn="just" fontAlgn="ctr"/>
                      <a:r>
                        <a:rPr lang="ru-RU" sz="1100" b="0" i="0" u="none" strike="noStrike">
                          <a:solidFill>
                            <a:schemeClr val="accent1">
                              <a:lumMod val="75000"/>
                            </a:schemeClr>
                          </a:solidFill>
                          <a:effectLst/>
                          <a:latin typeface="Times New Roman"/>
                        </a:rPr>
                        <a:t>Среднемесячная заработная плата работников</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рублей</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1883">
                <a:tc>
                  <a:txBody>
                    <a:bodyPr/>
                    <a:lstStyle/>
                    <a:p>
                      <a:pPr algn="ctr" fontAlgn="ctr"/>
                      <a:r>
                        <a:rPr lang="ru-RU" sz="1100" b="1" i="0" u="none" strike="noStrike">
                          <a:solidFill>
                            <a:schemeClr val="accent1">
                              <a:lumMod val="75000"/>
                            </a:schemeClr>
                          </a:solidFill>
                          <a:effectLst/>
                          <a:latin typeface="Times New Roman"/>
                        </a:rPr>
                        <a:t>  Развитие социальной сферы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0,038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8376</TotalTime>
  <Words>1977</Words>
  <Application>Microsoft Office PowerPoint</Application>
  <PresentationFormat>Произвольный</PresentationFormat>
  <Paragraphs>433</Paragraphs>
  <Slides>26</Slides>
  <Notes>25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26</vt:i4>
      </vt:variant>
    </vt:vector>
  </HeadingPairs>
  <TitlesOfParts>
    <vt:vector size="36" baseType="lpstr">
      <vt:lpstr>SimSun</vt:lpstr>
      <vt:lpstr>Bookman Old Style</vt:lpstr>
      <vt:lpstr>Georgia</vt:lpstr>
      <vt:lpstr>Lucida Sans Unicode</vt:lpstr>
      <vt:lpstr>Times New Roman</vt:lpstr>
      <vt:lpstr>Trebuchet MS</vt:lpstr>
      <vt:lpstr>Wingdings</vt: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СапожниковаЕлена</cp:lastModifiedBy>
  <cp:revision>683</cp:revision>
  <cp:lastPrinted>2020-12-22T04:42:48Z</cp:lastPrinted>
  <dcterms:created xsi:type="dcterms:W3CDTF">2013-10-23T10:56:41Z</dcterms:created>
  <dcterms:modified xsi:type="dcterms:W3CDTF">2024-01-30T05:00:46Z</dcterms:modified>
</cp:coreProperties>
</file>